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5"/>
  </p:notesMasterIdLst>
  <p:sldIdLst>
    <p:sldId id="258" r:id="rId2"/>
    <p:sldId id="256" r:id="rId3"/>
    <p:sldId id="257" r:id="rId4"/>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8437" autoAdjust="0"/>
  </p:normalViewPr>
  <p:slideViewPr>
    <p:cSldViewPr snapToGrid="0">
      <p:cViewPr varScale="1">
        <p:scale>
          <a:sx n="81" d="100"/>
          <a:sy n="81" d="100"/>
        </p:scale>
        <p:origin x="3514" y="4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9277FE7-8E3F-48A3-A844-FFA5811CEE7A}" type="datetimeFigureOut">
              <a:rPr lang="en-US" smtClean="0"/>
              <a:t>26-Aug-22</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B6F4F0-D27B-4DFB-964B-E03B98CFFD82}" type="slidenum">
              <a:rPr lang="en-US" smtClean="0"/>
              <a:t>‹#›</a:t>
            </a:fld>
            <a:endParaRPr lang="en-US"/>
          </a:p>
        </p:txBody>
      </p:sp>
    </p:spTree>
    <p:extLst>
      <p:ext uri="{BB962C8B-B14F-4D97-AF65-F5344CB8AC3E}">
        <p14:creationId xmlns:p14="http://schemas.microsoft.com/office/powerpoint/2010/main" val="25024421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dirty="0" smtClean="0">
                <a:solidFill>
                  <a:srgbClr val="494A49"/>
                </a:solidFill>
                <a:effectLst/>
                <a:latin typeface="Times New Roman" panose="02020603050405020304" pitchFamily="18" charset="0"/>
                <a:ea typeface="PMingLiU"/>
                <a:cs typeface="Arial" panose="020B0604020202020204" pitchFamily="34" charset="0"/>
              </a:rPr>
              <a:t>© CareerReload.com</a:t>
            </a:r>
          </a:p>
          <a:p>
            <a:endParaRPr lang="fi-FI" sz="1200" i="1" dirty="0" smtClean="0">
              <a:solidFill>
                <a:srgbClr val="494A49"/>
              </a:solidFill>
              <a:effectLst/>
              <a:latin typeface="Times New Roman" panose="02020603050405020304" pitchFamily="18" charset="0"/>
              <a:ea typeface="PMingLiU"/>
              <a:cs typeface="Arial" panose="020B0604020202020204" pitchFamily="34" charset="0"/>
            </a:endParaRPr>
          </a:p>
          <a:p>
            <a:r>
              <a:rPr lang="fi-FI" sz="1200" b="1" i="0" dirty="0" smtClean="0">
                <a:solidFill>
                  <a:srgbClr val="494A49"/>
                </a:solidFill>
                <a:effectLst/>
                <a:latin typeface="Times New Roman" panose="02020603050405020304" pitchFamily="18" charset="0"/>
                <a:ea typeface="PMingLiU"/>
                <a:cs typeface="Arial" panose="020B0604020202020204" pitchFamily="34" charset="0"/>
              </a:rPr>
              <a:t>Resume with no photo</a:t>
            </a:r>
            <a:endParaRPr lang="en-US" sz="1200" b="1" i="0" dirty="0" smtClean="0">
              <a:solidFill>
                <a:srgbClr val="494A49"/>
              </a:solidFill>
              <a:effectLst/>
              <a:latin typeface="Times New Roman" panose="02020603050405020304" pitchFamily="18" charset="0"/>
              <a:ea typeface="PMingLiU"/>
              <a:cs typeface="Arial" panose="020B0604020202020204" pitchFamily="34" charset="0"/>
            </a:endParaRPr>
          </a:p>
          <a:p>
            <a:endParaRPr lang="fi-FI" sz="1200" i="1" dirty="0" smtClean="0">
              <a:solidFill>
                <a:srgbClr val="494A49"/>
              </a:solidFill>
              <a:effectLst/>
              <a:latin typeface="Times New Roman" panose="02020603050405020304" pitchFamily="18" charset="0"/>
              <a:cs typeface="Arial" panose="020B0604020202020204" pitchFamily="34" charset="0"/>
            </a:endParaRPr>
          </a:p>
          <a:p>
            <a:r>
              <a:rPr lang="fi-FI" sz="1200" i="0" dirty="0" smtClean="0">
                <a:solidFill>
                  <a:srgbClr val="494A49"/>
                </a:solidFill>
                <a:effectLst/>
                <a:latin typeface="Times New Roman" panose="02020603050405020304" pitchFamily="18" charset="0"/>
                <a:cs typeface="Arial" panose="020B0604020202020204" pitchFamily="34" charset="0"/>
              </a:rPr>
              <a:t>If you need to add more pages to your resume</a:t>
            </a:r>
            <a:r>
              <a:rPr lang="fi-FI" sz="1200" i="0" baseline="0" dirty="0" smtClean="0">
                <a:solidFill>
                  <a:srgbClr val="494A49"/>
                </a:solidFill>
                <a:effectLst/>
                <a:latin typeface="Times New Roman" panose="02020603050405020304" pitchFamily="18" charset="0"/>
                <a:cs typeface="Arial" panose="020B0604020202020204" pitchFamily="34" charset="0"/>
              </a:rPr>
              <a:t> just duplicate this page (right click the slide in the slide pane and select Duplicate or CTRL+D). Some of the elements can be edited via the Slide Master (view &gt; slide master). Once you are done editing your resume, save it as PDF and send or print.</a:t>
            </a:r>
            <a:endParaRPr lang="en-US" i="0" dirty="0"/>
          </a:p>
        </p:txBody>
      </p:sp>
      <p:sp>
        <p:nvSpPr>
          <p:cNvPr id="4" name="Slide Number Placeholder 3"/>
          <p:cNvSpPr>
            <a:spLocks noGrp="1"/>
          </p:cNvSpPr>
          <p:nvPr>
            <p:ph type="sldNum" sz="quarter" idx="10"/>
          </p:nvPr>
        </p:nvSpPr>
        <p:spPr/>
        <p:txBody>
          <a:bodyPr/>
          <a:lstStyle/>
          <a:p>
            <a:fld id="{EEB6F4F0-D27B-4DFB-964B-E03B98CFFD82}" type="slidenum">
              <a:rPr lang="en-US" smtClean="0"/>
              <a:t>1</a:t>
            </a:fld>
            <a:endParaRPr lang="en-US"/>
          </a:p>
        </p:txBody>
      </p:sp>
    </p:spTree>
    <p:extLst>
      <p:ext uri="{BB962C8B-B14F-4D97-AF65-F5344CB8AC3E}">
        <p14:creationId xmlns:p14="http://schemas.microsoft.com/office/powerpoint/2010/main" val="35785139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dirty="0" smtClean="0">
                <a:solidFill>
                  <a:srgbClr val="494A49"/>
                </a:solidFill>
                <a:effectLst/>
                <a:latin typeface="Times New Roman" panose="02020603050405020304" pitchFamily="18" charset="0"/>
                <a:ea typeface="PMingLiU"/>
                <a:cs typeface="Arial" panose="020B0604020202020204" pitchFamily="34" charset="0"/>
              </a:rPr>
              <a:t>© </a:t>
            </a:r>
            <a:r>
              <a:rPr lang="en-US" sz="1200" i="1" dirty="0" smtClean="0">
                <a:solidFill>
                  <a:srgbClr val="494A49"/>
                </a:solidFill>
                <a:effectLst/>
                <a:latin typeface="Times New Roman" panose="02020603050405020304" pitchFamily="18" charset="0"/>
                <a:ea typeface="PMingLiU"/>
                <a:cs typeface="Arial" panose="020B0604020202020204" pitchFamily="34" charset="0"/>
              </a:rPr>
              <a:t>CareerReload.com</a:t>
            </a:r>
          </a:p>
          <a:p>
            <a:endParaRPr lang="fi-FI" sz="1200" i="1" dirty="0" smtClean="0">
              <a:solidFill>
                <a:srgbClr val="494A49"/>
              </a:solidFill>
              <a:effectLst/>
              <a:latin typeface="Times New Roman" panose="02020603050405020304" pitchFamily="18" charset="0"/>
              <a:ea typeface="PMingLiU"/>
              <a:cs typeface="Arial" panose="020B0604020202020204" pitchFamily="34" charset="0"/>
            </a:endParaRPr>
          </a:p>
          <a:p>
            <a:r>
              <a:rPr lang="fi-FI" sz="1200" b="1" i="0" dirty="0" smtClean="0">
                <a:solidFill>
                  <a:srgbClr val="494A49"/>
                </a:solidFill>
                <a:effectLst/>
                <a:latin typeface="Times New Roman" panose="02020603050405020304" pitchFamily="18" charset="0"/>
                <a:ea typeface="PMingLiU"/>
                <a:cs typeface="Arial" panose="020B0604020202020204" pitchFamily="34" charset="0"/>
              </a:rPr>
              <a:t>Resume with photo</a:t>
            </a:r>
            <a:endParaRPr lang="en-US" sz="1200" b="1" i="0" dirty="0" smtClean="0">
              <a:solidFill>
                <a:srgbClr val="494A49"/>
              </a:solidFill>
              <a:effectLst/>
              <a:latin typeface="Times New Roman" panose="02020603050405020304" pitchFamily="18" charset="0"/>
              <a:ea typeface="PMingLiU"/>
              <a:cs typeface="Arial" panose="020B0604020202020204" pitchFamily="34" charset="0"/>
            </a:endParaRPr>
          </a:p>
          <a:p>
            <a:endParaRPr lang="fi-FI" sz="1200" i="1" dirty="0" smtClean="0">
              <a:solidFill>
                <a:srgbClr val="494A49"/>
              </a:solidFill>
              <a:effectLst/>
              <a:latin typeface="Times New Roman" panose="02020603050405020304" pitchFamily="18" charset="0"/>
              <a:cs typeface="Arial" panose="020B0604020202020204" pitchFamily="34" charset="0"/>
            </a:endParaRPr>
          </a:p>
          <a:p>
            <a:r>
              <a:rPr lang="fi-FI" sz="1200" i="0" dirty="0" smtClean="0">
                <a:solidFill>
                  <a:srgbClr val="494A49"/>
                </a:solidFill>
                <a:effectLst/>
                <a:latin typeface="Times New Roman" panose="02020603050405020304" pitchFamily="18" charset="0"/>
                <a:cs typeface="Arial" panose="020B0604020202020204" pitchFamily="34" charset="0"/>
              </a:rPr>
              <a:t>If you need to add more pages to your resume</a:t>
            </a:r>
            <a:r>
              <a:rPr lang="fi-FI" sz="1200" i="0" baseline="0" dirty="0" smtClean="0">
                <a:solidFill>
                  <a:srgbClr val="494A49"/>
                </a:solidFill>
                <a:effectLst/>
                <a:latin typeface="Times New Roman" panose="02020603050405020304" pitchFamily="18" charset="0"/>
                <a:cs typeface="Arial" panose="020B0604020202020204" pitchFamily="34" charset="0"/>
              </a:rPr>
              <a:t> just duplicate this page (right click the slide in the slide pane and select Duplicate or CTRL+D). Some of the elements can be edited via the Slide Master (view &gt; slide master). Once you are done editing your resume, save it as PDF and send or print.</a:t>
            </a:r>
            <a:endParaRPr lang="en-US" i="0" dirty="0"/>
          </a:p>
        </p:txBody>
      </p:sp>
      <p:sp>
        <p:nvSpPr>
          <p:cNvPr id="4" name="Slide Number Placeholder 3"/>
          <p:cNvSpPr>
            <a:spLocks noGrp="1"/>
          </p:cNvSpPr>
          <p:nvPr>
            <p:ph type="sldNum" sz="quarter" idx="10"/>
          </p:nvPr>
        </p:nvSpPr>
        <p:spPr/>
        <p:txBody>
          <a:bodyPr/>
          <a:lstStyle/>
          <a:p>
            <a:fld id="{EEB6F4F0-D27B-4DFB-964B-E03B98CFFD82}" type="slidenum">
              <a:rPr lang="en-US" smtClean="0"/>
              <a:t>2</a:t>
            </a:fld>
            <a:endParaRPr lang="en-US"/>
          </a:p>
        </p:txBody>
      </p:sp>
    </p:spTree>
    <p:extLst>
      <p:ext uri="{BB962C8B-B14F-4D97-AF65-F5344CB8AC3E}">
        <p14:creationId xmlns:p14="http://schemas.microsoft.com/office/powerpoint/2010/main" val="26449374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dirty="0" smtClean="0">
                <a:solidFill>
                  <a:srgbClr val="494A49"/>
                </a:solidFill>
                <a:effectLst/>
                <a:latin typeface="Times New Roman" panose="02020603050405020304" pitchFamily="18" charset="0"/>
                <a:ea typeface="PMingLiU"/>
                <a:cs typeface="Arial" panose="020B0604020202020204" pitchFamily="34" charset="0"/>
              </a:rPr>
              <a:t>© CareerReload.com</a:t>
            </a:r>
            <a:endParaRPr lang="en-US" i="1" dirty="0"/>
          </a:p>
        </p:txBody>
      </p:sp>
      <p:sp>
        <p:nvSpPr>
          <p:cNvPr id="4" name="Slide Number Placeholder 3"/>
          <p:cNvSpPr>
            <a:spLocks noGrp="1"/>
          </p:cNvSpPr>
          <p:nvPr>
            <p:ph type="sldNum" sz="quarter" idx="10"/>
          </p:nvPr>
        </p:nvSpPr>
        <p:spPr/>
        <p:txBody>
          <a:bodyPr/>
          <a:lstStyle/>
          <a:p>
            <a:fld id="{EEB6F4F0-D27B-4DFB-964B-E03B98CFFD82}" type="slidenum">
              <a:rPr lang="en-US" smtClean="0"/>
              <a:t>3</a:t>
            </a:fld>
            <a:endParaRPr lang="en-US"/>
          </a:p>
        </p:txBody>
      </p:sp>
    </p:spTree>
    <p:extLst>
      <p:ext uri="{BB962C8B-B14F-4D97-AF65-F5344CB8AC3E}">
        <p14:creationId xmlns:p14="http://schemas.microsoft.com/office/powerpoint/2010/main" val="15920227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esume layout">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629650" y="188031"/>
            <a:ext cx="1114425" cy="1101725"/>
          </a:xfrm>
          <a:prstGeom prst="ellipse">
            <a:avLst/>
          </a:prstGeom>
          <a:solidFill>
            <a:schemeClr val="bg1">
              <a:lumMod val="65000"/>
            </a:schemeClr>
          </a:solidFill>
        </p:spPr>
        <p:txBody>
          <a:bodyPr>
            <a:normAutofit/>
          </a:bodyPr>
          <a:lstStyle>
            <a:lvl1pPr>
              <a:defRPr sz="900"/>
            </a:lvl1pPr>
          </a:lstStyle>
          <a:p>
            <a:endParaRPr lang="en-US" dirty="0"/>
          </a:p>
        </p:txBody>
      </p:sp>
      <p:sp>
        <p:nvSpPr>
          <p:cNvPr id="8" name="Freeform 41"/>
          <p:cNvSpPr/>
          <p:nvPr userDrawn="1"/>
        </p:nvSpPr>
        <p:spPr>
          <a:xfrm rot="5400000">
            <a:off x="3334935" y="-1878512"/>
            <a:ext cx="1102532" cy="7772402"/>
          </a:xfrm>
          <a:custGeom>
            <a:avLst/>
            <a:gdLst/>
            <a:ahLst/>
            <a:cxnLst/>
            <a:rect l="l" t="t" r="r" b="b"/>
            <a:pathLst>
              <a:path w="635240" h="4499723">
                <a:moveTo>
                  <a:pt x="0" y="0"/>
                </a:moveTo>
                <a:lnTo>
                  <a:pt x="635240" y="0"/>
                </a:lnTo>
                <a:lnTo>
                  <a:pt x="635240" y="4499723"/>
                </a:lnTo>
                <a:lnTo>
                  <a:pt x="0" y="4499723"/>
                </a:lnTo>
                <a:close/>
              </a:path>
            </a:pathLst>
          </a:custGeom>
          <a:solidFill>
            <a:srgbClr val="EFEFEF"/>
          </a:solidFill>
        </p:spPr>
      </p:sp>
      <p:sp>
        <p:nvSpPr>
          <p:cNvPr id="9" name="AutoShape 2"/>
          <p:cNvSpPr/>
          <p:nvPr userDrawn="1"/>
        </p:nvSpPr>
        <p:spPr>
          <a:xfrm rot="-10800000">
            <a:off x="-2" y="1449850"/>
            <a:ext cx="7772400" cy="0"/>
          </a:xfrm>
          <a:prstGeom prst="line">
            <a:avLst/>
          </a:prstGeom>
          <a:ln w="28575" cap="flat">
            <a:solidFill>
              <a:schemeClr val="accent2"/>
            </a:solidFill>
            <a:prstDash val="solid"/>
            <a:headEnd type="none" w="sm" len="sm"/>
            <a:tailEnd type="none" w="sm" len="sm"/>
          </a:ln>
        </p:spPr>
      </p:sp>
      <p:sp>
        <p:nvSpPr>
          <p:cNvPr id="10" name="AutoShape 79"/>
          <p:cNvSpPr/>
          <p:nvPr userDrawn="1"/>
        </p:nvSpPr>
        <p:spPr>
          <a:xfrm rot="5400000" flipV="1">
            <a:off x="1230766" y="6261314"/>
            <a:ext cx="7040880" cy="0"/>
          </a:xfrm>
          <a:prstGeom prst="line">
            <a:avLst/>
          </a:prstGeom>
          <a:ln w="12700" cap="flat">
            <a:solidFill>
              <a:schemeClr val="accent2"/>
            </a:solidFill>
            <a:prstDash val="solid"/>
            <a:headEnd type="none" w="sm" len="sm"/>
            <a:tailEnd type="none" w="sm" len="sm"/>
          </a:ln>
        </p:spPr>
      </p:sp>
    </p:spTree>
    <p:extLst>
      <p:ext uri="{BB962C8B-B14F-4D97-AF65-F5344CB8AC3E}">
        <p14:creationId xmlns:p14="http://schemas.microsoft.com/office/powerpoint/2010/main" val="30466642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7483247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sp>
        <p:nvSpPr>
          <p:cNvPr id="8" name="Freeform 41"/>
          <p:cNvSpPr/>
          <p:nvPr userDrawn="1"/>
        </p:nvSpPr>
        <p:spPr>
          <a:xfrm rot="5400000">
            <a:off x="3334935" y="-1878512"/>
            <a:ext cx="1102532" cy="7772402"/>
          </a:xfrm>
          <a:custGeom>
            <a:avLst/>
            <a:gdLst/>
            <a:ahLst/>
            <a:cxnLst/>
            <a:rect l="l" t="t" r="r" b="b"/>
            <a:pathLst>
              <a:path w="635240" h="4499723">
                <a:moveTo>
                  <a:pt x="0" y="0"/>
                </a:moveTo>
                <a:lnTo>
                  <a:pt x="635240" y="0"/>
                </a:lnTo>
                <a:lnTo>
                  <a:pt x="635240" y="4499723"/>
                </a:lnTo>
                <a:lnTo>
                  <a:pt x="0" y="4499723"/>
                </a:lnTo>
                <a:close/>
              </a:path>
            </a:pathLst>
          </a:custGeom>
          <a:solidFill>
            <a:srgbClr val="EFEFEF"/>
          </a:solidFill>
        </p:spPr>
      </p:sp>
      <p:sp>
        <p:nvSpPr>
          <p:cNvPr id="9" name="AutoShape 2"/>
          <p:cNvSpPr/>
          <p:nvPr userDrawn="1"/>
        </p:nvSpPr>
        <p:spPr>
          <a:xfrm rot="-10800000">
            <a:off x="-2" y="1449850"/>
            <a:ext cx="7772400" cy="0"/>
          </a:xfrm>
          <a:prstGeom prst="line">
            <a:avLst/>
          </a:prstGeom>
          <a:ln w="28575" cap="flat">
            <a:solidFill>
              <a:schemeClr val="accent2"/>
            </a:solidFill>
            <a:prstDash val="solid"/>
            <a:headEnd type="none" w="sm" len="sm"/>
            <a:tailEnd type="none" w="sm" len="sm"/>
          </a:ln>
        </p:spPr>
      </p:sp>
      <p:sp>
        <p:nvSpPr>
          <p:cNvPr id="10" name="AutoShape 79"/>
          <p:cNvSpPr/>
          <p:nvPr userDrawn="1"/>
        </p:nvSpPr>
        <p:spPr>
          <a:xfrm rot="5400000" flipV="1">
            <a:off x="1230766" y="6261314"/>
            <a:ext cx="7040880" cy="0"/>
          </a:xfrm>
          <a:prstGeom prst="line">
            <a:avLst/>
          </a:prstGeom>
          <a:ln w="12700" cap="flat">
            <a:solidFill>
              <a:schemeClr val="accent2"/>
            </a:solidFill>
            <a:prstDash val="solid"/>
            <a:headEnd type="none" w="sm" len="sm"/>
            <a:tailEnd type="none" w="sm" len="sm"/>
          </a:ln>
        </p:spPr>
      </p:sp>
    </p:spTree>
    <p:extLst>
      <p:ext uri="{BB962C8B-B14F-4D97-AF65-F5344CB8AC3E}">
        <p14:creationId xmlns:p14="http://schemas.microsoft.com/office/powerpoint/2010/main" val="138815023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8"/>
            <a:ext cx="6703695" cy="627164"/>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534353" y="1380683"/>
            <a:ext cx="6703695" cy="76788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1760">
                <a:solidFill>
                  <a:schemeClr val="tx1">
                    <a:tint val="75000"/>
                  </a:schemeClr>
                </a:solidFill>
              </a:defRPr>
            </a:lvl1pPr>
          </a:lstStyle>
          <a:p>
            <a:fld id="{13BA353C-487E-4DE6-9E67-EC916B990B63}" type="datetimeFigureOut">
              <a:rPr lang="en-US" smtClean="0"/>
              <a:t>26-Aug-22</a:t>
            </a:fld>
            <a:endParaRPr lang="en-US"/>
          </a:p>
        </p:txBody>
      </p:sp>
      <p:sp>
        <p:nvSpPr>
          <p:cNvPr id="5" name="Footer Placeholder 4"/>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17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1760">
                <a:solidFill>
                  <a:schemeClr val="tx1">
                    <a:tint val="75000"/>
                  </a:schemeClr>
                </a:solidFill>
              </a:defRPr>
            </a:lvl1pPr>
          </a:lstStyle>
          <a:p>
            <a:fld id="{A1FEDCCD-1396-411F-8479-3E9047AA99A6}" type="slidenum">
              <a:rPr lang="en-US" smtClean="0"/>
              <a:t>‹#›</a:t>
            </a:fld>
            <a:endParaRPr lang="en-US"/>
          </a:p>
        </p:txBody>
      </p:sp>
    </p:spTree>
    <p:extLst>
      <p:ext uri="{BB962C8B-B14F-4D97-AF65-F5344CB8AC3E}">
        <p14:creationId xmlns:p14="http://schemas.microsoft.com/office/powerpoint/2010/main" val="3134323767"/>
      </p:ext>
    </p:extLst>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Lst>
  <p:txStyles>
    <p:titleStyle>
      <a:lvl1pPr algn="l" defTabSz="1341150"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335288" indent="-335288" algn="l" defTabSz="1341150" rtl="0" eaLnBrk="1" latinLnBrk="0" hangingPunct="1">
        <a:lnSpc>
          <a:spcPct val="90000"/>
        </a:lnSpc>
        <a:spcBef>
          <a:spcPts val="1467"/>
        </a:spcBef>
        <a:buFont typeface="Arial" panose="020B0604020202020204" pitchFamily="34" charset="0"/>
        <a:buChar char="•"/>
        <a:defRPr sz="1800" kern="1200">
          <a:solidFill>
            <a:schemeClr val="tx1"/>
          </a:solidFill>
          <a:latin typeface="+mn-lt"/>
          <a:ea typeface="+mn-ea"/>
          <a:cs typeface="+mn-cs"/>
        </a:defRPr>
      </a:lvl1pPr>
      <a:lvl2pPr marL="1005863" indent="-335288" algn="l" defTabSz="1341150" rtl="0" eaLnBrk="1" latinLnBrk="0" hangingPunct="1">
        <a:lnSpc>
          <a:spcPct val="90000"/>
        </a:lnSpc>
        <a:spcBef>
          <a:spcPts val="733"/>
        </a:spcBef>
        <a:buFont typeface="Arial" panose="020B0604020202020204" pitchFamily="34" charset="0"/>
        <a:buChar char="•"/>
        <a:defRPr sz="1400" kern="1200">
          <a:solidFill>
            <a:schemeClr val="tx1"/>
          </a:solidFill>
          <a:latin typeface="+mn-lt"/>
          <a:ea typeface="+mn-ea"/>
          <a:cs typeface="+mn-cs"/>
        </a:defRPr>
      </a:lvl2pPr>
      <a:lvl3pPr marL="1676438" indent="-335288" algn="l" defTabSz="1341150" rtl="0" eaLnBrk="1" latinLnBrk="0" hangingPunct="1">
        <a:lnSpc>
          <a:spcPct val="90000"/>
        </a:lnSpc>
        <a:spcBef>
          <a:spcPts val="733"/>
        </a:spcBef>
        <a:buFont typeface="Arial" panose="020B0604020202020204" pitchFamily="34" charset="0"/>
        <a:buChar char="•"/>
        <a:defRPr sz="1200" kern="1200">
          <a:solidFill>
            <a:schemeClr val="tx1"/>
          </a:solidFill>
          <a:latin typeface="+mn-lt"/>
          <a:ea typeface="+mn-ea"/>
          <a:cs typeface="+mn-cs"/>
        </a:defRPr>
      </a:lvl3pPr>
      <a:lvl4pPr marL="2347013" indent="-335288" algn="l" defTabSz="1341150" rtl="0" eaLnBrk="1" latinLnBrk="0" hangingPunct="1">
        <a:lnSpc>
          <a:spcPct val="90000"/>
        </a:lnSpc>
        <a:spcBef>
          <a:spcPts val="733"/>
        </a:spcBef>
        <a:buFont typeface="Arial" panose="020B0604020202020204" pitchFamily="34" charset="0"/>
        <a:buChar char="•"/>
        <a:defRPr sz="1100" kern="1200">
          <a:solidFill>
            <a:schemeClr val="tx1"/>
          </a:solidFill>
          <a:latin typeface="+mn-lt"/>
          <a:ea typeface="+mn-ea"/>
          <a:cs typeface="+mn-cs"/>
        </a:defRPr>
      </a:lvl4pPr>
      <a:lvl5pPr marL="3017589" indent="-335288" algn="l" defTabSz="1341150" rtl="0" eaLnBrk="1" latinLnBrk="0" hangingPunct="1">
        <a:lnSpc>
          <a:spcPct val="90000"/>
        </a:lnSpc>
        <a:spcBef>
          <a:spcPts val="733"/>
        </a:spcBef>
        <a:buFont typeface="Arial" panose="020B0604020202020204" pitchFamily="34" charset="0"/>
        <a:buChar char="•"/>
        <a:defRPr sz="1100" kern="1200">
          <a:solidFill>
            <a:schemeClr val="tx1"/>
          </a:solidFill>
          <a:latin typeface="+mn-lt"/>
          <a:ea typeface="+mn-ea"/>
          <a:cs typeface="+mn-cs"/>
        </a:defRPr>
      </a:lvl5pPr>
      <a:lvl6pPr marL="3688164"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6pPr>
      <a:lvl7pPr marL="4358739"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7pPr>
      <a:lvl8pPr marL="5029314"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8pPr>
      <a:lvl9pPr marL="5699890"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9pPr>
    </p:bodyStyle>
    <p:otherStyle>
      <a:defPPr>
        <a:defRPr lang="en-US"/>
      </a:defPPr>
      <a:lvl1pPr marL="0" algn="l" defTabSz="1341150" rtl="0" eaLnBrk="1" latinLnBrk="0" hangingPunct="1">
        <a:defRPr sz="2640" kern="1200">
          <a:solidFill>
            <a:schemeClr val="tx1"/>
          </a:solidFill>
          <a:latin typeface="+mn-lt"/>
          <a:ea typeface="+mn-ea"/>
          <a:cs typeface="+mn-cs"/>
        </a:defRPr>
      </a:lvl1pPr>
      <a:lvl2pPr marL="670575" algn="l" defTabSz="1341150" rtl="0" eaLnBrk="1" latinLnBrk="0" hangingPunct="1">
        <a:defRPr sz="2640" kern="1200">
          <a:solidFill>
            <a:schemeClr val="tx1"/>
          </a:solidFill>
          <a:latin typeface="+mn-lt"/>
          <a:ea typeface="+mn-ea"/>
          <a:cs typeface="+mn-cs"/>
        </a:defRPr>
      </a:lvl2pPr>
      <a:lvl3pPr marL="1341150" algn="l" defTabSz="1341150" rtl="0" eaLnBrk="1" latinLnBrk="0" hangingPunct="1">
        <a:defRPr sz="2640" kern="1200">
          <a:solidFill>
            <a:schemeClr val="tx1"/>
          </a:solidFill>
          <a:latin typeface="+mn-lt"/>
          <a:ea typeface="+mn-ea"/>
          <a:cs typeface="+mn-cs"/>
        </a:defRPr>
      </a:lvl3pPr>
      <a:lvl4pPr marL="2011726" algn="l" defTabSz="1341150" rtl="0" eaLnBrk="1" latinLnBrk="0" hangingPunct="1">
        <a:defRPr sz="2640" kern="1200">
          <a:solidFill>
            <a:schemeClr val="tx1"/>
          </a:solidFill>
          <a:latin typeface="+mn-lt"/>
          <a:ea typeface="+mn-ea"/>
          <a:cs typeface="+mn-cs"/>
        </a:defRPr>
      </a:lvl4pPr>
      <a:lvl5pPr marL="2682301" algn="l" defTabSz="1341150" rtl="0" eaLnBrk="1" latinLnBrk="0" hangingPunct="1">
        <a:defRPr sz="2640" kern="1200">
          <a:solidFill>
            <a:schemeClr val="tx1"/>
          </a:solidFill>
          <a:latin typeface="+mn-lt"/>
          <a:ea typeface="+mn-ea"/>
          <a:cs typeface="+mn-cs"/>
        </a:defRPr>
      </a:lvl5pPr>
      <a:lvl6pPr marL="3352876" algn="l" defTabSz="1341150" rtl="0" eaLnBrk="1" latinLnBrk="0" hangingPunct="1">
        <a:defRPr sz="2640" kern="1200">
          <a:solidFill>
            <a:schemeClr val="tx1"/>
          </a:solidFill>
          <a:latin typeface="+mn-lt"/>
          <a:ea typeface="+mn-ea"/>
          <a:cs typeface="+mn-cs"/>
        </a:defRPr>
      </a:lvl6pPr>
      <a:lvl7pPr marL="4023451" algn="l" defTabSz="1341150" rtl="0" eaLnBrk="1" latinLnBrk="0" hangingPunct="1">
        <a:defRPr sz="2640" kern="1200">
          <a:solidFill>
            <a:schemeClr val="tx1"/>
          </a:solidFill>
          <a:latin typeface="+mn-lt"/>
          <a:ea typeface="+mn-ea"/>
          <a:cs typeface="+mn-cs"/>
        </a:defRPr>
      </a:lvl7pPr>
      <a:lvl8pPr marL="4694027" algn="l" defTabSz="1341150" rtl="0" eaLnBrk="1" latinLnBrk="0" hangingPunct="1">
        <a:defRPr sz="2640" kern="1200">
          <a:solidFill>
            <a:schemeClr val="tx1"/>
          </a:solidFill>
          <a:latin typeface="+mn-lt"/>
          <a:ea typeface="+mn-ea"/>
          <a:cs typeface="+mn-cs"/>
        </a:defRPr>
      </a:lvl8pPr>
      <a:lvl9pPr marL="5364602" algn="l" defTabSz="1341150" rtl="0" eaLnBrk="1" latinLnBrk="0" hangingPunct="1">
        <a:defRPr sz="2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www.careerreload.com/build-a-resume/" TargetMode="External"/><Relationship Id="rId7" Type="http://schemas.openxmlformats.org/officeDocument/2006/relationships/hyperlink" Target="https://www.careerreload.com/powerpoint-resume-templates/"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https://www.careerreload.com" TargetMode="External"/><Relationship Id="rId5" Type="http://schemas.openxmlformats.org/officeDocument/2006/relationships/image" Target="../media/image1.png"/><Relationship Id="rId4" Type="http://schemas.openxmlformats.org/officeDocument/2006/relationships/hyperlink" Target="https://www.careerreload.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5"/>
          <p:cNvSpPr txBox="1"/>
          <p:nvPr/>
        </p:nvSpPr>
        <p:spPr>
          <a:xfrm>
            <a:off x="5411894" y="671045"/>
            <a:ext cx="1920240" cy="154209"/>
          </a:xfrm>
          <a:prstGeom prst="rect">
            <a:avLst/>
          </a:prstGeom>
        </p:spPr>
        <p:txBody>
          <a:bodyPr lIns="0" tIns="0" rIns="0" bIns="0" rtlCol="0" anchor="t">
            <a:spAutoFit/>
          </a:bodyPr>
          <a:lstStyle/>
          <a:p>
            <a:pPr>
              <a:lnSpc>
                <a:spcPts val="1260"/>
              </a:lnSpc>
            </a:pPr>
            <a:r>
              <a:rPr lang="en-US" sz="1000" dirty="0" smtClean="0">
                <a:latin typeface="Arial" panose="020B0604020202020204" pitchFamily="34" charset="0"/>
                <a:cs typeface="Arial" panose="020B0604020202020204" pitchFamily="34" charset="0"/>
              </a:rPr>
              <a:t>Elon.musk@teslamotors.com</a:t>
            </a:r>
            <a:endParaRPr lang="en-US" sz="1000" dirty="0">
              <a:latin typeface="Arial" panose="020B0604020202020204" pitchFamily="34" charset="0"/>
              <a:cs typeface="Arial" panose="020B0604020202020204" pitchFamily="34" charset="0"/>
            </a:endParaRPr>
          </a:p>
        </p:txBody>
      </p:sp>
      <p:sp>
        <p:nvSpPr>
          <p:cNvPr id="6" name="TextBox 6"/>
          <p:cNvSpPr txBox="1"/>
          <p:nvPr/>
        </p:nvSpPr>
        <p:spPr>
          <a:xfrm>
            <a:off x="5411894" y="969778"/>
            <a:ext cx="1563495" cy="154209"/>
          </a:xfrm>
          <a:prstGeom prst="rect">
            <a:avLst/>
          </a:prstGeom>
        </p:spPr>
        <p:txBody>
          <a:bodyPr lIns="0" tIns="0" rIns="0" bIns="0" rtlCol="0" anchor="t">
            <a:spAutoFit/>
          </a:bodyPr>
          <a:lstStyle/>
          <a:p>
            <a:pPr>
              <a:lnSpc>
                <a:spcPts val="1260"/>
              </a:lnSpc>
            </a:pPr>
            <a:r>
              <a:rPr lang="en-US" sz="1000" dirty="0" smtClean="0">
                <a:latin typeface="Arial" panose="020B0604020202020204" pitchFamily="34" charset="0"/>
                <a:cs typeface="Arial" panose="020B0604020202020204" pitchFamily="34" charset="0"/>
              </a:rPr>
              <a:t>Los Angeles, USA</a:t>
            </a:r>
            <a:endParaRPr lang="en-US" sz="1000" dirty="0">
              <a:latin typeface="Arial" panose="020B0604020202020204" pitchFamily="34" charset="0"/>
              <a:cs typeface="Arial" panose="020B0604020202020204" pitchFamily="34" charset="0"/>
            </a:endParaRPr>
          </a:p>
        </p:txBody>
      </p:sp>
      <p:sp>
        <p:nvSpPr>
          <p:cNvPr id="8" name="TextBox 8"/>
          <p:cNvSpPr txBox="1"/>
          <p:nvPr/>
        </p:nvSpPr>
        <p:spPr>
          <a:xfrm>
            <a:off x="5411894" y="375405"/>
            <a:ext cx="993481" cy="154209"/>
          </a:xfrm>
          <a:prstGeom prst="rect">
            <a:avLst/>
          </a:prstGeom>
        </p:spPr>
        <p:txBody>
          <a:bodyPr lIns="0" tIns="0" rIns="0" bIns="0" rtlCol="0" anchor="t">
            <a:spAutoFit/>
          </a:bodyPr>
          <a:lstStyle/>
          <a:p>
            <a:pPr>
              <a:lnSpc>
                <a:spcPts val="1260"/>
              </a:lnSpc>
            </a:pPr>
            <a:r>
              <a:rPr lang="en-US" sz="1000" dirty="0">
                <a:latin typeface="Arial" panose="020B0604020202020204" pitchFamily="34" charset="0"/>
                <a:cs typeface="Arial" panose="020B0604020202020204" pitchFamily="34" charset="0"/>
              </a:rPr>
              <a:t>+123-456-7890</a:t>
            </a:r>
          </a:p>
        </p:txBody>
      </p:sp>
      <p:sp>
        <p:nvSpPr>
          <p:cNvPr id="28" name="TextBox 28"/>
          <p:cNvSpPr txBox="1"/>
          <p:nvPr/>
        </p:nvSpPr>
        <p:spPr>
          <a:xfrm>
            <a:off x="634620" y="1971496"/>
            <a:ext cx="6509983" cy="307777"/>
          </a:xfrm>
          <a:prstGeom prst="rect">
            <a:avLst/>
          </a:prstGeom>
        </p:spPr>
        <p:txBody>
          <a:bodyPr wrap="square" lIns="0" tIns="0" rIns="0" bIns="0" rtlCol="0" anchor="t">
            <a:spAutoFit/>
          </a:bodyPr>
          <a:lstStyle/>
          <a:p>
            <a:r>
              <a:rPr lang="en-US" sz="1000" dirty="0">
                <a:latin typeface="Arial" panose="020B0604020202020204" pitchFamily="34" charset="0"/>
                <a:cs typeface="Arial" panose="020B0604020202020204" pitchFamily="34" charset="0"/>
              </a:rPr>
              <a:t>Aiming to "make life multi-planetary" and establish a human colony on Mars to reduce "risk of human </a:t>
            </a:r>
            <a:r>
              <a:rPr lang="en-US" sz="1000" dirty="0" smtClean="0">
                <a:latin typeface="Arial" panose="020B0604020202020204" pitchFamily="34" charset="0"/>
                <a:cs typeface="Arial" panose="020B0604020202020204" pitchFamily="34" charset="0"/>
              </a:rPr>
              <a:t>extinction". </a:t>
            </a:r>
            <a:r>
              <a:rPr lang="en-US" sz="1000" dirty="0">
                <a:latin typeface="Arial" panose="020B0604020202020204" pitchFamily="34" charset="0"/>
                <a:cs typeface="Arial" panose="020B0604020202020204" pitchFamily="34" charset="0"/>
              </a:rPr>
              <a:t>Dedicated to mitigate global warming through sustainable energy production and consumption.</a:t>
            </a:r>
          </a:p>
        </p:txBody>
      </p:sp>
      <p:sp>
        <p:nvSpPr>
          <p:cNvPr id="33" name="TextBox 33"/>
          <p:cNvSpPr txBox="1"/>
          <p:nvPr/>
        </p:nvSpPr>
        <p:spPr>
          <a:xfrm>
            <a:off x="642575" y="2771910"/>
            <a:ext cx="2059114" cy="176395"/>
          </a:xfrm>
          <a:prstGeom prst="rect">
            <a:avLst/>
          </a:prstGeom>
        </p:spPr>
        <p:txBody>
          <a:bodyPr lIns="0" tIns="0" rIns="0" bIns="0" rtlCol="0" anchor="t">
            <a:spAutoFit/>
          </a:bodyPr>
          <a:lstStyle/>
          <a:p>
            <a:pPr>
              <a:lnSpc>
                <a:spcPts val="1540"/>
              </a:lnSpc>
            </a:pPr>
            <a:r>
              <a:rPr lang="en-US" sz="1100" b="1" spc="33" dirty="0">
                <a:solidFill>
                  <a:schemeClr val="accent2"/>
                </a:solidFill>
                <a:latin typeface="Arial" panose="020B0604020202020204" pitchFamily="34" charset="0"/>
                <a:cs typeface="Arial" panose="020B0604020202020204" pitchFamily="34" charset="0"/>
              </a:rPr>
              <a:t>WORK EXPERIENCE</a:t>
            </a:r>
          </a:p>
        </p:txBody>
      </p:sp>
      <p:grpSp>
        <p:nvGrpSpPr>
          <p:cNvPr id="82" name="Group 81"/>
          <p:cNvGrpSpPr/>
          <p:nvPr/>
        </p:nvGrpSpPr>
        <p:grpSpPr>
          <a:xfrm>
            <a:off x="5155947" y="7843712"/>
            <a:ext cx="1631766" cy="733524"/>
            <a:chOff x="3018925" y="10248444"/>
            <a:chExt cx="1631766" cy="733524"/>
          </a:xfrm>
        </p:grpSpPr>
        <p:sp>
          <p:nvSpPr>
            <p:cNvPr id="34" name="TextBox 34"/>
            <p:cNvSpPr txBox="1"/>
            <p:nvPr/>
          </p:nvSpPr>
          <p:spPr>
            <a:xfrm>
              <a:off x="3018925" y="10481831"/>
              <a:ext cx="1631766" cy="500137"/>
            </a:xfrm>
            <a:prstGeom prst="rect">
              <a:avLst/>
            </a:prstGeom>
          </p:spPr>
          <p:txBody>
            <a:bodyPr lIns="0" tIns="0" rIns="0" bIns="0" rtlCol="0" anchor="t">
              <a:spAutoFit/>
            </a:bodyPr>
            <a:lstStyle/>
            <a:p>
              <a:pPr>
                <a:lnSpc>
                  <a:spcPts val="1260"/>
                </a:lnSpc>
              </a:pPr>
              <a:r>
                <a:rPr lang="fi-FI" sz="1000" dirty="0" smtClean="0">
                  <a:latin typeface="Arial" panose="020B0604020202020204" pitchFamily="34" charset="0"/>
                  <a:cs typeface="Arial" panose="020B0604020202020204" pitchFamily="34" charset="0"/>
                </a:rPr>
                <a:t>09/1992 – 06/1995</a:t>
              </a:r>
              <a:endParaRPr lang="en-US" sz="1000" dirty="0" smtClean="0">
                <a:latin typeface="Arial" panose="020B0604020202020204" pitchFamily="34" charset="0"/>
                <a:cs typeface="Arial" panose="020B0604020202020204" pitchFamily="34" charset="0"/>
              </a:endParaRPr>
            </a:p>
            <a:p>
              <a:pPr>
                <a:lnSpc>
                  <a:spcPts val="1260"/>
                </a:lnSpc>
              </a:pPr>
              <a:r>
                <a:rPr lang="en-US" sz="1000" dirty="0" smtClean="0">
                  <a:latin typeface="Arial" panose="020B0604020202020204" pitchFamily="34" charset="0"/>
                  <a:cs typeface="Arial" panose="020B0604020202020204" pitchFamily="34" charset="0"/>
                </a:rPr>
                <a:t>Wharton School of the University of Pennsylvania</a:t>
              </a:r>
              <a:endParaRPr lang="en-US" sz="1000" dirty="0">
                <a:latin typeface="Arial" panose="020B0604020202020204" pitchFamily="34" charset="0"/>
                <a:cs typeface="Arial" panose="020B0604020202020204" pitchFamily="34" charset="0"/>
              </a:endParaRPr>
            </a:p>
          </p:txBody>
        </p:sp>
        <p:sp>
          <p:nvSpPr>
            <p:cNvPr id="35" name="TextBox 35"/>
            <p:cNvSpPr txBox="1"/>
            <p:nvPr/>
          </p:nvSpPr>
          <p:spPr>
            <a:xfrm>
              <a:off x="3018925" y="10248444"/>
              <a:ext cx="1631766" cy="163827"/>
            </a:xfrm>
            <a:prstGeom prst="rect">
              <a:avLst/>
            </a:prstGeom>
          </p:spPr>
          <p:txBody>
            <a:bodyPr lIns="0" tIns="0" rIns="0" bIns="0" rtlCol="0" anchor="t">
              <a:spAutoFit/>
            </a:bodyPr>
            <a:lstStyle/>
            <a:p>
              <a:pPr>
                <a:lnSpc>
                  <a:spcPts val="1400"/>
                </a:lnSpc>
              </a:pPr>
              <a:r>
                <a:rPr lang="en-US" sz="1000" b="1" dirty="0" smtClean="0">
                  <a:latin typeface="Arial" panose="020B0604020202020204" pitchFamily="34" charset="0"/>
                  <a:cs typeface="Arial" panose="020B0604020202020204" pitchFamily="34" charset="0"/>
                </a:rPr>
                <a:t>BS in Economics</a:t>
              </a:r>
              <a:endParaRPr lang="en-US" sz="1000" b="1" dirty="0">
                <a:latin typeface="Arial" panose="020B0604020202020204" pitchFamily="34" charset="0"/>
                <a:cs typeface="Arial" panose="020B0604020202020204" pitchFamily="34" charset="0"/>
              </a:endParaRPr>
            </a:p>
          </p:txBody>
        </p:sp>
      </p:grpSp>
      <p:grpSp>
        <p:nvGrpSpPr>
          <p:cNvPr id="83" name="Group 82"/>
          <p:cNvGrpSpPr/>
          <p:nvPr/>
        </p:nvGrpSpPr>
        <p:grpSpPr>
          <a:xfrm>
            <a:off x="5146630" y="8784680"/>
            <a:ext cx="1641083" cy="733524"/>
            <a:chOff x="5008011" y="10248444"/>
            <a:chExt cx="1641083" cy="733524"/>
          </a:xfrm>
        </p:grpSpPr>
        <p:sp>
          <p:nvSpPr>
            <p:cNvPr id="36" name="TextBox 36"/>
            <p:cNvSpPr txBox="1"/>
            <p:nvPr/>
          </p:nvSpPr>
          <p:spPr>
            <a:xfrm>
              <a:off x="5008011" y="10481831"/>
              <a:ext cx="1641083" cy="500137"/>
            </a:xfrm>
            <a:prstGeom prst="rect">
              <a:avLst/>
            </a:prstGeom>
          </p:spPr>
          <p:txBody>
            <a:bodyPr lIns="0" tIns="0" rIns="0" bIns="0" rtlCol="0" anchor="t">
              <a:spAutoFit/>
            </a:bodyPr>
            <a:lstStyle/>
            <a:p>
              <a:pPr>
                <a:lnSpc>
                  <a:spcPts val="1260"/>
                </a:lnSpc>
              </a:pPr>
              <a:r>
                <a:rPr lang="fi-FI" sz="1000" dirty="0" smtClean="0">
                  <a:latin typeface="Arial" panose="020B0604020202020204" pitchFamily="34" charset="0"/>
                  <a:cs typeface="Arial" panose="020B0604020202020204" pitchFamily="34" charset="0"/>
                </a:rPr>
                <a:t>09/1992 – 06/1995 </a:t>
              </a:r>
              <a:endParaRPr lang="en-US" sz="1000" dirty="0" smtClean="0">
                <a:latin typeface="Arial" panose="020B0604020202020204" pitchFamily="34" charset="0"/>
                <a:cs typeface="Arial" panose="020B0604020202020204" pitchFamily="34" charset="0"/>
              </a:endParaRPr>
            </a:p>
            <a:p>
              <a:pPr>
                <a:lnSpc>
                  <a:spcPts val="1260"/>
                </a:lnSpc>
              </a:pPr>
              <a:r>
                <a:rPr lang="en-US" sz="1000" dirty="0" smtClean="0">
                  <a:latin typeface="Arial" panose="020B0604020202020204" pitchFamily="34" charset="0"/>
                  <a:cs typeface="Arial" panose="020B0604020202020204" pitchFamily="34" charset="0"/>
                </a:rPr>
                <a:t>Penn’s College of Arts and Sciences</a:t>
              </a:r>
              <a:endParaRPr lang="en-US" sz="1000" dirty="0">
                <a:latin typeface="Arial" panose="020B0604020202020204" pitchFamily="34" charset="0"/>
                <a:cs typeface="Arial" panose="020B0604020202020204" pitchFamily="34" charset="0"/>
              </a:endParaRPr>
            </a:p>
          </p:txBody>
        </p:sp>
        <p:sp>
          <p:nvSpPr>
            <p:cNvPr id="37" name="TextBox 37"/>
            <p:cNvSpPr txBox="1"/>
            <p:nvPr/>
          </p:nvSpPr>
          <p:spPr>
            <a:xfrm>
              <a:off x="5008011" y="10248444"/>
              <a:ext cx="1641083" cy="163827"/>
            </a:xfrm>
            <a:prstGeom prst="rect">
              <a:avLst/>
            </a:prstGeom>
          </p:spPr>
          <p:txBody>
            <a:bodyPr lIns="0" tIns="0" rIns="0" bIns="0" rtlCol="0" anchor="t">
              <a:spAutoFit/>
            </a:bodyPr>
            <a:lstStyle/>
            <a:p>
              <a:pPr>
                <a:lnSpc>
                  <a:spcPts val="1400"/>
                </a:lnSpc>
              </a:pPr>
              <a:r>
                <a:rPr lang="en-US" sz="1000" b="1" dirty="0" smtClean="0">
                  <a:latin typeface="Arial" panose="020B0604020202020204" pitchFamily="34" charset="0"/>
                  <a:cs typeface="Arial" panose="020B0604020202020204" pitchFamily="34" charset="0"/>
                </a:rPr>
                <a:t>BS in Physics</a:t>
              </a:r>
              <a:endParaRPr lang="en-US" sz="1000" b="1" dirty="0">
                <a:latin typeface="Arial" panose="020B0604020202020204" pitchFamily="34" charset="0"/>
                <a:cs typeface="Arial" panose="020B0604020202020204" pitchFamily="34" charset="0"/>
              </a:endParaRPr>
            </a:p>
          </p:txBody>
        </p:sp>
      </p:grpSp>
      <p:sp>
        <p:nvSpPr>
          <p:cNvPr id="38" name="TextBox 38"/>
          <p:cNvSpPr txBox="1"/>
          <p:nvPr/>
        </p:nvSpPr>
        <p:spPr>
          <a:xfrm>
            <a:off x="642573" y="328849"/>
            <a:ext cx="3108960" cy="466474"/>
          </a:xfrm>
          <a:prstGeom prst="rect">
            <a:avLst/>
          </a:prstGeom>
        </p:spPr>
        <p:txBody>
          <a:bodyPr wrap="square" lIns="0" tIns="0" rIns="0" bIns="0" rtlCol="0" anchor="t">
            <a:spAutoFit/>
          </a:bodyPr>
          <a:lstStyle/>
          <a:p>
            <a:pPr>
              <a:lnSpc>
                <a:spcPts val="3955"/>
              </a:lnSpc>
            </a:pPr>
            <a:r>
              <a:rPr lang="en-US" sz="2800" dirty="0" smtClean="0">
                <a:latin typeface="Arial" panose="020B0604020202020204" pitchFamily="34" charset="0"/>
                <a:cs typeface="Arial" panose="020B0604020202020204" pitchFamily="34" charset="0"/>
              </a:rPr>
              <a:t>Elon Musk</a:t>
            </a:r>
            <a:endParaRPr lang="en-US" sz="2800" dirty="0">
              <a:latin typeface="Arial" panose="020B0604020202020204" pitchFamily="34" charset="0"/>
              <a:cs typeface="Arial" panose="020B0604020202020204" pitchFamily="34" charset="0"/>
            </a:endParaRPr>
          </a:p>
        </p:txBody>
      </p:sp>
      <p:sp>
        <p:nvSpPr>
          <p:cNvPr id="39" name="TextBox 39"/>
          <p:cNvSpPr txBox="1"/>
          <p:nvPr/>
        </p:nvSpPr>
        <p:spPr>
          <a:xfrm>
            <a:off x="642573" y="834114"/>
            <a:ext cx="3108960" cy="237053"/>
          </a:xfrm>
          <a:prstGeom prst="rect">
            <a:avLst/>
          </a:prstGeom>
        </p:spPr>
        <p:txBody>
          <a:bodyPr wrap="square" lIns="0" tIns="0" rIns="0" bIns="0" rtlCol="0" anchor="t">
            <a:spAutoFit/>
          </a:bodyPr>
          <a:lstStyle/>
          <a:p>
            <a:pPr>
              <a:lnSpc>
                <a:spcPts val="2100"/>
              </a:lnSpc>
            </a:pPr>
            <a:r>
              <a:rPr lang="en-US" sz="1200" dirty="0" smtClean="0">
                <a:latin typeface="Arial" panose="020B0604020202020204" pitchFamily="34" charset="0"/>
                <a:cs typeface="Arial" panose="020B0604020202020204" pitchFamily="34" charset="0"/>
              </a:rPr>
              <a:t>CEO, Entrepreneur, Engineer, Inventor</a:t>
            </a:r>
            <a:endParaRPr lang="en-US" sz="1200" dirty="0">
              <a:latin typeface="Arial" panose="020B0604020202020204" pitchFamily="34" charset="0"/>
              <a:cs typeface="Arial" panose="020B0604020202020204" pitchFamily="34" charset="0"/>
            </a:endParaRPr>
          </a:p>
        </p:txBody>
      </p:sp>
      <p:sp>
        <p:nvSpPr>
          <p:cNvPr id="42" name="TextBox 42"/>
          <p:cNvSpPr txBox="1"/>
          <p:nvPr/>
        </p:nvSpPr>
        <p:spPr>
          <a:xfrm>
            <a:off x="5145984" y="5019961"/>
            <a:ext cx="1512681" cy="176395"/>
          </a:xfrm>
          <a:prstGeom prst="rect">
            <a:avLst/>
          </a:prstGeom>
        </p:spPr>
        <p:txBody>
          <a:bodyPr lIns="0" tIns="0" rIns="0" bIns="0" rtlCol="0" anchor="t">
            <a:spAutoFit/>
          </a:bodyPr>
          <a:lstStyle/>
          <a:p>
            <a:pPr marL="0" lvl="0" indent="0" algn="l">
              <a:lnSpc>
                <a:spcPts val="1540"/>
              </a:lnSpc>
              <a:spcBef>
                <a:spcPct val="0"/>
              </a:spcBef>
            </a:pPr>
            <a:r>
              <a:rPr lang="en-US" sz="1100" b="1" u="none" spc="33" dirty="0" smtClean="0">
                <a:solidFill>
                  <a:schemeClr val="accent2"/>
                </a:solidFill>
                <a:latin typeface="Arial" panose="020B0604020202020204" pitchFamily="34" charset="0"/>
                <a:cs typeface="Arial" panose="020B0604020202020204" pitchFamily="34" charset="0"/>
              </a:rPr>
              <a:t>SKILLS</a:t>
            </a:r>
            <a:endParaRPr lang="en-US" sz="1100" b="1" u="none" spc="33" dirty="0">
              <a:solidFill>
                <a:schemeClr val="accent2"/>
              </a:solidFill>
              <a:latin typeface="Arial" panose="020B0604020202020204" pitchFamily="34" charset="0"/>
              <a:cs typeface="Arial" panose="020B0604020202020204" pitchFamily="34" charset="0"/>
            </a:endParaRPr>
          </a:p>
        </p:txBody>
      </p:sp>
      <p:sp>
        <p:nvSpPr>
          <p:cNvPr id="51" name="TextBox 51"/>
          <p:cNvSpPr txBox="1"/>
          <p:nvPr/>
        </p:nvSpPr>
        <p:spPr>
          <a:xfrm>
            <a:off x="5152678" y="2793154"/>
            <a:ext cx="1828800" cy="192360"/>
          </a:xfrm>
          <a:prstGeom prst="rect">
            <a:avLst/>
          </a:prstGeom>
        </p:spPr>
        <p:txBody>
          <a:bodyPr lIns="0" tIns="0" rIns="0" bIns="0" rtlCol="0" anchor="t">
            <a:spAutoFit/>
          </a:bodyPr>
          <a:lstStyle/>
          <a:p>
            <a:pPr marL="0" lvl="0" indent="0">
              <a:lnSpc>
                <a:spcPts val="1540"/>
              </a:lnSpc>
              <a:spcBef>
                <a:spcPct val="0"/>
              </a:spcBef>
            </a:pPr>
            <a:r>
              <a:rPr lang="en-US" sz="1100" b="1" spc="33" dirty="0" smtClean="0">
                <a:solidFill>
                  <a:schemeClr val="accent2"/>
                </a:solidFill>
                <a:latin typeface="Arial" panose="020B0604020202020204" pitchFamily="34" charset="0"/>
                <a:cs typeface="Arial" panose="020B0604020202020204" pitchFamily="34" charset="0"/>
              </a:rPr>
              <a:t>ACHIEVEMENTS</a:t>
            </a:r>
            <a:endParaRPr lang="en-US" sz="1100" b="1" spc="33" dirty="0">
              <a:solidFill>
                <a:schemeClr val="accent2"/>
              </a:solidFill>
              <a:latin typeface="Arial" panose="020B0604020202020204" pitchFamily="34" charset="0"/>
              <a:cs typeface="Arial" panose="020B0604020202020204" pitchFamily="34" charset="0"/>
            </a:endParaRPr>
          </a:p>
        </p:txBody>
      </p:sp>
      <p:sp>
        <p:nvSpPr>
          <p:cNvPr id="59" name="TextBox 29"/>
          <p:cNvSpPr txBox="1"/>
          <p:nvPr/>
        </p:nvSpPr>
        <p:spPr>
          <a:xfrm>
            <a:off x="634620" y="4599352"/>
            <a:ext cx="1641067" cy="132024"/>
          </a:xfrm>
          <a:prstGeom prst="rect">
            <a:avLst/>
          </a:prstGeom>
        </p:spPr>
        <p:txBody>
          <a:bodyPr lIns="0" tIns="0" rIns="0" bIns="0" rtlCol="0" anchor="t">
            <a:spAutoFit/>
          </a:bodyPr>
          <a:lstStyle/>
          <a:p>
            <a:pPr marL="0" lvl="1" indent="0">
              <a:lnSpc>
                <a:spcPts val="1120"/>
              </a:lnSpc>
              <a:spcBef>
                <a:spcPct val="0"/>
              </a:spcBef>
            </a:pPr>
            <a:r>
              <a:rPr lang="en-US" sz="900" b="1" u="none" dirty="0" smtClean="0">
                <a:solidFill>
                  <a:schemeClr val="accent2"/>
                </a:solidFill>
                <a:latin typeface="Arial" panose="020B0604020202020204" pitchFamily="34" charset="0"/>
                <a:cs typeface="Arial" panose="020B0604020202020204" pitchFamily="34" charset="0"/>
              </a:rPr>
              <a:t>2006 </a:t>
            </a:r>
            <a:r>
              <a:rPr lang="en-US" sz="900" b="1" u="none" dirty="0">
                <a:solidFill>
                  <a:schemeClr val="accent2"/>
                </a:solidFill>
                <a:latin typeface="Arial" panose="020B0604020202020204" pitchFamily="34" charset="0"/>
                <a:cs typeface="Arial" panose="020B0604020202020204" pitchFamily="34" charset="0"/>
              </a:rPr>
              <a:t>- </a:t>
            </a:r>
            <a:r>
              <a:rPr lang="en-US" sz="900" b="1" u="none" dirty="0" smtClean="0">
                <a:solidFill>
                  <a:schemeClr val="accent2"/>
                </a:solidFill>
                <a:latin typeface="Arial" panose="020B0604020202020204" pitchFamily="34" charset="0"/>
                <a:cs typeface="Arial" panose="020B0604020202020204" pitchFamily="34" charset="0"/>
              </a:rPr>
              <a:t>Present</a:t>
            </a:r>
            <a:endParaRPr lang="en-US" sz="900" b="1" u="none" dirty="0">
              <a:solidFill>
                <a:schemeClr val="accent2"/>
              </a:solidFill>
              <a:latin typeface="Arial" panose="020B0604020202020204" pitchFamily="34" charset="0"/>
              <a:cs typeface="Arial" panose="020B0604020202020204" pitchFamily="34" charset="0"/>
            </a:endParaRPr>
          </a:p>
        </p:txBody>
      </p:sp>
      <p:sp>
        <p:nvSpPr>
          <p:cNvPr id="60" name="TextBox 31"/>
          <p:cNvSpPr txBox="1"/>
          <p:nvPr/>
        </p:nvSpPr>
        <p:spPr>
          <a:xfrm>
            <a:off x="642574" y="4370831"/>
            <a:ext cx="3566160" cy="179536"/>
          </a:xfrm>
          <a:prstGeom prst="rect">
            <a:avLst/>
          </a:prstGeom>
        </p:spPr>
        <p:txBody>
          <a:bodyPr lIns="0" tIns="0" rIns="0" bIns="0" rtlCol="0" anchor="t">
            <a:spAutoFit/>
          </a:bodyPr>
          <a:lstStyle/>
          <a:p>
            <a:pPr>
              <a:lnSpc>
                <a:spcPts val="1400"/>
              </a:lnSpc>
            </a:pPr>
            <a:r>
              <a:rPr lang="en-US" sz="1000" b="1" dirty="0" smtClean="0">
                <a:latin typeface="Arial" panose="020B0604020202020204" pitchFamily="34" charset="0"/>
                <a:cs typeface="Arial" panose="020B0604020202020204" pitchFamily="34" charset="0"/>
              </a:rPr>
              <a:t>Co-Founder, Former Chairman / </a:t>
            </a:r>
            <a:r>
              <a:rPr lang="en-US" sz="1000" b="1" dirty="0" err="1" smtClean="0">
                <a:latin typeface="Arial" panose="020B0604020202020204" pitchFamily="34" charset="0"/>
                <a:cs typeface="Arial" panose="020B0604020202020204" pitchFamily="34" charset="0"/>
              </a:rPr>
              <a:t>SolarCity</a:t>
            </a:r>
            <a:endParaRPr lang="en-US" sz="1000" b="1" dirty="0">
              <a:latin typeface="Arial" panose="020B0604020202020204" pitchFamily="34" charset="0"/>
              <a:cs typeface="Arial" panose="020B0604020202020204" pitchFamily="34" charset="0"/>
            </a:endParaRPr>
          </a:p>
        </p:txBody>
      </p:sp>
      <p:sp>
        <p:nvSpPr>
          <p:cNvPr id="61" name="TextBox 28"/>
          <p:cNvSpPr txBox="1"/>
          <p:nvPr/>
        </p:nvSpPr>
        <p:spPr>
          <a:xfrm>
            <a:off x="642573" y="4774284"/>
            <a:ext cx="3749040" cy="615553"/>
          </a:xfrm>
          <a:prstGeom prst="rect">
            <a:avLst/>
          </a:prstGeom>
        </p:spPr>
        <p:txBody>
          <a:bodyPr wrap="square" lIns="0" tIns="0" rIns="0" bIns="0" rtlCol="0" anchor="t">
            <a:spAutoFit/>
          </a:bodyPr>
          <a:lstStyle/>
          <a:p>
            <a:pPr marL="171450" indent="-171450">
              <a:buFont typeface="Arial" panose="020B0604020202020204" pitchFamily="34" charset="0"/>
              <a:buChar char="•"/>
            </a:pPr>
            <a:r>
              <a:rPr lang="en-US" sz="1000" dirty="0">
                <a:latin typeface="Arial" panose="020B0604020202020204" pitchFamily="34" charset="0"/>
                <a:cs typeface="Arial" panose="020B0604020202020204" pitchFamily="34" charset="0"/>
              </a:rPr>
              <a:t>Facilitated a partnership between </a:t>
            </a:r>
            <a:r>
              <a:rPr lang="en-US" sz="1000" dirty="0" err="1">
                <a:latin typeface="Arial" panose="020B0604020202020204" pitchFamily="34" charset="0"/>
                <a:cs typeface="Arial" panose="020B0604020202020204" pitchFamily="34" charset="0"/>
              </a:rPr>
              <a:t>SolarCity</a:t>
            </a:r>
            <a:r>
              <a:rPr lang="en-US" sz="1000" dirty="0">
                <a:latin typeface="Arial" panose="020B0604020202020204" pitchFamily="34" charset="0"/>
                <a:cs typeface="Arial" panose="020B0604020202020204" pitchFamily="34" charset="0"/>
              </a:rPr>
              <a:t> and Tesla to use the batteries from electric cars to reduce the impact of rooftop solar on the electrical </a:t>
            </a:r>
            <a:r>
              <a:rPr lang="en-US" sz="1000" dirty="0" smtClean="0">
                <a:latin typeface="Arial" panose="020B0604020202020204" pitchFamily="34" charset="0"/>
                <a:cs typeface="Arial" panose="020B0604020202020204" pitchFamily="34" charset="0"/>
              </a:rPr>
              <a:t>grid</a:t>
            </a:r>
            <a:endParaRPr lang="en-US" sz="10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1000" dirty="0">
                <a:latin typeface="Arial" panose="020B0604020202020204" pitchFamily="34" charset="0"/>
                <a:cs typeface="Arial" panose="020B0604020202020204" pitchFamily="34" charset="0"/>
              </a:rPr>
              <a:t>Providing the initial idea and financial resources</a:t>
            </a:r>
          </a:p>
        </p:txBody>
      </p:sp>
      <p:sp>
        <p:nvSpPr>
          <p:cNvPr id="63" name="TextBox 29"/>
          <p:cNvSpPr txBox="1"/>
          <p:nvPr/>
        </p:nvSpPr>
        <p:spPr>
          <a:xfrm>
            <a:off x="634620" y="5814493"/>
            <a:ext cx="1641067" cy="132024"/>
          </a:xfrm>
          <a:prstGeom prst="rect">
            <a:avLst/>
          </a:prstGeom>
        </p:spPr>
        <p:txBody>
          <a:bodyPr lIns="0" tIns="0" rIns="0" bIns="0" rtlCol="0" anchor="t">
            <a:spAutoFit/>
          </a:bodyPr>
          <a:lstStyle/>
          <a:p>
            <a:pPr marL="0" lvl="1" indent="0">
              <a:lnSpc>
                <a:spcPts val="1120"/>
              </a:lnSpc>
              <a:spcBef>
                <a:spcPct val="0"/>
              </a:spcBef>
            </a:pPr>
            <a:r>
              <a:rPr lang="en-US" sz="900" b="1" u="none" dirty="0" smtClean="0">
                <a:solidFill>
                  <a:schemeClr val="accent2"/>
                </a:solidFill>
                <a:latin typeface="Arial" panose="020B0604020202020204" pitchFamily="34" charset="0"/>
                <a:cs typeface="Arial" panose="020B0604020202020204" pitchFamily="34" charset="0"/>
              </a:rPr>
              <a:t>2004 </a:t>
            </a:r>
            <a:r>
              <a:rPr lang="en-US" sz="900" b="1" u="none" dirty="0">
                <a:solidFill>
                  <a:schemeClr val="accent2"/>
                </a:solidFill>
                <a:latin typeface="Arial" panose="020B0604020202020204" pitchFamily="34" charset="0"/>
                <a:cs typeface="Arial" panose="020B0604020202020204" pitchFamily="34" charset="0"/>
              </a:rPr>
              <a:t>- </a:t>
            </a:r>
            <a:r>
              <a:rPr lang="en-US" sz="900" b="1" u="none" dirty="0" smtClean="0">
                <a:solidFill>
                  <a:schemeClr val="accent2"/>
                </a:solidFill>
                <a:latin typeface="Arial" panose="020B0604020202020204" pitchFamily="34" charset="0"/>
                <a:cs typeface="Arial" panose="020B0604020202020204" pitchFamily="34" charset="0"/>
              </a:rPr>
              <a:t>Present</a:t>
            </a:r>
            <a:endParaRPr lang="en-US" sz="900" b="1" u="none" dirty="0">
              <a:solidFill>
                <a:schemeClr val="accent2"/>
              </a:solidFill>
              <a:latin typeface="Arial" panose="020B0604020202020204" pitchFamily="34" charset="0"/>
              <a:cs typeface="Arial" panose="020B0604020202020204" pitchFamily="34" charset="0"/>
            </a:endParaRPr>
          </a:p>
        </p:txBody>
      </p:sp>
      <p:sp>
        <p:nvSpPr>
          <p:cNvPr id="64" name="TextBox 31"/>
          <p:cNvSpPr txBox="1"/>
          <p:nvPr/>
        </p:nvSpPr>
        <p:spPr>
          <a:xfrm>
            <a:off x="642574" y="5585972"/>
            <a:ext cx="3657600" cy="179536"/>
          </a:xfrm>
          <a:prstGeom prst="rect">
            <a:avLst/>
          </a:prstGeom>
        </p:spPr>
        <p:txBody>
          <a:bodyPr lIns="0" tIns="0" rIns="0" bIns="0" rtlCol="0" anchor="t">
            <a:spAutoFit/>
          </a:bodyPr>
          <a:lstStyle/>
          <a:p>
            <a:pPr>
              <a:lnSpc>
                <a:spcPts val="1400"/>
              </a:lnSpc>
            </a:pPr>
            <a:r>
              <a:rPr lang="en-US" sz="1000" b="1" dirty="0" smtClean="0">
                <a:latin typeface="Arial" panose="020B0604020202020204" pitchFamily="34" charset="0"/>
                <a:cs typeface="Arial" panose="020B0604020202020204" pitchFamily="34" charset="0"/>
              </a:rPr>
              <a:t>CEO and Product Architect / Tesla Motors</a:t>
            </a:r>
            <a:endParaRPr lang="en-US" sz="1000" b="1" dirty="0">
              <a:latin typeface="Arial" panose="020B0604020202020204" pitchFamily="34" charset="0"/>
              <a:cs typeface="Arial" panose="020B0604020202020204" pitchFamily="34" charset="0"/>
            </a:endParaRPr>
          </a:p>
        </p:txBody>
      </p:sp>
      <p:sp>
        <p:nvSpPr>
          <p:cNvPr id="65" name="TextBox 28"/>
          <p:cNvSpPr txBox="1"/>
          <p:nvPr/>
        </p:nvSpPr>
        <p:spPr>
          <a:xfrm>
            <a:off x="642573" y="5989425"/>
            <a:ext cx="3749040" cy="1231106"/>
          </a:xfrm>
          <a:prstGeom prst="rect">
            <a:avLst/>
          </a:prstGeom>
        </p:spPr>
        <p:txBody>
          <a:bodyPr wrap="square" lIns="0" tIns="0" rIns="0" bIns="0" rtlCol="0" anchor="t">
            <a:spAutoFit/>
          </a:bodyPr>
          <a:lstStyle/>
          <a:p>
            <a:pPr marL="171450" indent="-171450">
              <a:buFont typeface="Arial" panose="020B0604020202020204" pitchFamily="34" charset="0"/>
              <a:buChar char="•"/>
            </a:pPr>
            <a:r>
              <a:rPr lang="en-US" sz="1000" dirty="0">
                <a:latin typeface="Arial" panose="020B0604020202020204" pitchFamily="34" charset="0"/>
                <a:cs typeface="Arial" panose="020B0604020202020204" pitchFamily="34" charset="0"/>
              </a:rPr>
              <a:t>Oversee the company's product strategy at the moment, which includes the creation of increasingly inexpensive electric vehicles for the general public</a:t>
            </a:r>
          </a:p>
          <a:p>
            <a:pPr marL="171450" indent="-171450">
              <a:buFont typeface="Arial" panose="020B0604020202020204" pitchFamily="34" charset="0"/>
              <a:buChar char="•"/>
            </a:pPr>
            <a:r>
              <a:rPr lang="en-US" sz="1000" dirty="0">
                <a:latin typeface="Arial" panose="020B0604020202020204" pitchFamily="34" charset="0"/>
                <a:cs typeface="Arial" panose="020B0604020202020204" pitchFamily="34" charset="0"/>
              </a:rPr>
              <a:t>Insisted on utilizing carbon fiber composite materials in the hull in order to reduce weight. Also created a battery module and other design elements, like the headlamps</a:t>
            </a:r>
          </a:p>
          <a:p>
            <a:pPr marL="171450" indent="-171450">
              <a:buFont typeface="Arial" panose="020B0604020202020204" pitchFamily="34" charset="0"/>
              <a:buChar char="•"/>
            </a:pPr>
            <a:r>
              <a:rPr lang="en-US" sz="1000" dirty="0">
                <a:latin typeface="Arial" panose="020B0604020202020204" pitchFamily="34" charset="0"/>
                <a:cs typeface="Arial" panose="020B0604020202020204" pitchFamily="34" charset="0"/>
              </a:rPr>
              <a:t>Won a 2006 Global Green product design award for the design of the Tesla Roadster</a:t>
            </a:r>
          </a:p>
        </p:txBody>
      </p:sp>
      <p:sp>
        <p:nvSpPr>
          <p:cNvPr id="67" name="TextBox 29"/>
          <p:cNvSpPr txBox="1"/>
          <p:nvPr/>
        </p:nvSpPr>
        <p:spPr>
          <a:xfrm>
            <a:off x="634620" y="7673290"/>
            <a:ext cx="1641067" cy="132024"/>
          </a:xfrm>
          <a:prstGeom prst="rect">
            <a:avLst/>
          </a:prstGeom>
        </p:spPr>
        <p:txBody>
          <a:bodyPr lIns="0" tIns="0" rIns="0" bIns="0" rtlCol="0" anchor="t">
            <a:spAutoFit/>
          </a:bodyPr>
          <a:lstStyle/>
          <a:p>
            <a:pPr marL="0" lvl="1" indent="0">
              <a:lnSpc>
                <a:spcPts val="1120"/>
              </a:lnSpc>
              <a:spcBef>
                <a:spcPct val="0"/>
              </a:spcBef>
            </a:pPr>
            <a:r>
              <a:rPr lang="en-US" sz="900" b="1" u="none" dirty="0" smtClean="0">
                <a:solidFill>
                  <a:schemeClr val="accent2"/>
                </a:solidFill>
                <a:latin typeface="Arial" panose="020B0604020202020204" pitchFamily="34" charset="0"/>
                <a:cs typeface="Arial" panose="020B0604020202020204" pitchFamily="34" charset="0"/>
              </a:rPr>
              <a:t>2002 </a:t>
            </a:r>
            <a:r>
              <a:rPr lang="en-US" sz="900" b="1" u="none" dirty="0">
                <a:solidFill>
                  <a:schemeClr val="accent2"/>
                </a:solidFill>
                <a:latin typeface="Arial" panose="020B0604020202020204" pitchFamily="34" charset="0"/>
                <a:cs typeface="Arial" panose="020B0604020202020204" pitchFamily="34" charset="0"/>
              </a:rPr>
              <a:t>- </a:t>
            </a:r>
            <a:r>
              <a:rPr lang="en-US" sz="900" b="1" u="none" dirty="0" smtClean="0">
                <a:solidFill>
                  <a:schemeClr val="accent2"/>
                </a:solidFill>
                <a:latin typeface="Arial" panose="020B0604020202020204" pitchFamily="34" charset="0"/>
                <a:cs typeface="Arial" panose="020B0604020202020204" pitchFamily="34" charset="0"/>
              </a:rPr>
              <a:t>Present</a:t>
            </a:r>
            <a:endParaRPr lang="en-US" sz="900" b="1" u="none" dirty="0">
              <a:solidFill>
                <a:schemeClr val="accent2"/>
              </a:solidFill>
              <a:latin typeface="Arial" panose="020B0604020202020204" pitchFamily="34" charset="0"/>
              <a:cs typeface="Arial" panose="020B0604020202020204" pitchFamily="34" charset="0"/>
            </a:endParaRPr>
          </a:p>
        </p:txBody>
      </p:sp>
      <p:sp>
        <p:nvSpPr>
          <p:cNvPr id="68" name="TextBox 31"/>
          <p:cNvSpPr txBox="1"/>
          <p:nvPr/>
        </p:nvSpPr>
        <p:spPr>
          <a:xfrm>
            <a:off x="642574" y="7444769"/>
            <a:ext cx="3566160" cy="179536"/>
          </a:xfrm>
          <a:prstGeom prst="rect">
            <a:avLst/>
          </a:prstGeom>
        </p:spPr>
        <p:txBody>
          <a:bodyPr lIns="0" tIns="0" rIns="0" bIns="0" rtlCol="0" anchor="t">
            <a:spAutoFit/>
          </a:bodyPr>
          <a:lstStyle/>
          <a:p>
            <a:pPr>
              <a:lnSpc>
                <a:spcPts val="1400"/>
              </a:lnSpc>
            </a:pPr>
            <a:r>
              <a:rPr lang="en-US" sz="1000" b="1" dirty="0" smtClean="0">
                <a:latin typeface="Arial" panose="020B0604020202020204" pitchFamily="34" charset="0"/>
                <a:cs typeface="Arial" panose="020B0604020202020204" pitchFamily="34" charset="0"/>
              </a:rPr>
              <a:t>CEO, Founder / SpaceX</a:t>
            </a:r>
            <a:endParaRPr lang="en-US" sz="1000" b="1" dirty="0">
              <a:latin typeface="Arial" panose="020B0604020202020204" pitchFamily="34" charset="0"/>
              <a:cs typeface="Arial" panose="020B0604020202020204" pitchFamily="34" charset="0"/>
            </a:endParaRPr>
          </a:p>
        </p:txBody>
      </p:sp>
      <p:sp>
        <p:nvSpPr>
          <p:cNvPr id="69" name="TextBox 28"/>
          <p:cNvSpPr txBox="1"/>
          <p:nvPr/>
        </p:nvSpPr>
        <p:spPr>
          <a:xfrm>
            <a:off x="642573" y="7848222"/>
            <a:ext cx="3749040" cy="923330"/>
          </a:xfrm>
          <a:prstGeom prst="rect">
            <a:avLst/>
          </a:prstGeom>
        </p:spPr>
        <p:txBody>
          <a:bodyPr wrap="square" lIns="0" tIns="0" rIns="0" bIns="0" rtlCol="0" anchor="t">
            <a:spAutoFit/>
          </a:bodyPr>
          <a:lstStyle/>
          <a:p>
            <a:pPr marL="171450" indent="-171450">
              <a:buFont typeface="Arial" panose="020B0604020202020204" pitchFamily="34" charset="0"/>
              <a:buChar char="•"/>
            </a:pPr>
            <a:r>
              <a:rPr lang="en-US" sz="1000" dirty="0">
                <a:latin typeface="Arial" panose="020B0604020202020204" pitchFamily="34" charset="0"/>
                <a:cs typeface="Arial" panose="020B0604020202020204" pitchFamily="34" charset="0"/>
              </a:rPr>
              <a:t>Plans to lower the cost of space travel to help humans inhabit </a:t>
            </a:r>
            <a:r>
              <a:rPr lang="en-US" sz="1000" dirty="0" smtClean="0">
                <a:latin typeface="Arial" panose="020B0604020202020204" pitchFamily="34" charset="0"/>
                <a:cs typeface="Arial" panose="020B0604020202020204" pitchFamily="34" charset="0"/>
              </a:rPr>
              <a:t>Mars</a:t>
            </a:r>
            <a:endParaRPr lang="en-US" sz="10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1000" dirty="0">
                <a:latin typeface="Arial" panose="020B0604020202020204" pitchFamily="34" charset="0"/>
                <a:cs typeface="Arial" panose="020B0604020202020204" pitchFamily="34" charset="0"/>
              </a:rPr>
              <a:t>Oversee the development of rockets and spacecraft for mission to Earth orbit and eventually other planets</a:t>
            </a:r>
          </a:p>
          <a:p>
            <a:pPr marL="171450" indent="-171450">
              <a:buFont typeface="Arial" panose="020B0604020202020204" pitchFamily="34" charset="0"/>
              <a:buChar char="•"/>
            </a:pPr>
            <a:r>
              <a:rPr lang="en-US" sz="1000" dirty="0">
                <a:latin typeface="Arial" panose="020B0604020202020204" pitchFamily="34" charset="0"/>
                <a:cs typeface="Arial" panose="020B0604020202020204" pitchFamily="34" charset="0"/>
              </a:rPr>
              <a:t>Developed the Falcon 9 spacecraft, which, after the space shuttle's retirement in 2011, took its position</a:t>
            </a:r>
          </a:p>
        </p:txBody>
      </p:sp>
      <p:sp>
        <p:nvSpPr>
          <p:cNvPr id="71" name="TextBox 33"/>
          <p:cNvSpPr txBox="1"/>
          <p:nvPr/>
        </p:nvSpPr>
        <p:spPr>
          <a:xfrm>
            <a:off x="634620" y="1696670"/>
            <a:ext cx="2059114" cy="176395"/>
          </a:xfrm>
          <a:prstGeom prst="rect">
            <a:avLst/>
          </a:prstGeom>
        </p:spPr>
        <p:txBody>
          <a:bodyPr lIns="0" tIns="0" rIns="0" bIns="0" rtlCol="0" anchor="t">
            <a:spAutoFit/>
          </a:bodyPr>
          <a:lstStyle/>
          <a:p>
            <a:pPr>
              <a:lnSpc>
                <a:spcPts val="1540"/>
              </a:lnSpc>
            </a:pPr>
            <a:r>
              <a:rPr lang="en-US" sz="1100" b="1" spc="33" dirty="0" smtClean="0">
                <a:solidFill>
                  <a:schemeClr val="accent2"/>
                </a:solidFill>
                <a:latin typeface="Arial" panose="020B0604020202020204" pitchFamily="34" charset="0"/>
                <a:cs typeface="Arial" panose="020B0604020202020204" pitchFamily="34" charset="0"/>
              </a:rPr>
              <a:t>SUMMARY</a:t>
            </a:r>
            <a:endParaRPr lang="en-US" sz="1100" b="1" spc="33" dirty="0">
              <a:solidFill>
                <a:schemeClr val="accent2"/>
              </a:solidFill>
              <a:latin typeface="Arial" panose="020B0604020202020204" pitchFamily="34" charset="0"/>
              <a:cs typeface="Arial" panose="020B0604020202020204" pitchFamily="34" charset="0"/>
            </a:endParaRPr>
          </a:p>
        </p:txBody>
      </p:sp>
      <p:sp>
        <p:nvSpPr>
          <p:cNvPr id="73" name="TextBox 29"/>
          <p:cNvSpPr txBox="1"/>
          <p:nvPr/>
        </p:nvSpPr>
        <p:spPr>
          <a:xfrm>
            <a:off x="634620" y="3381248"/>
            <a:ext cx="1641067" cy="132024"/>
          </a:xfrm>
          <a:prstGeom prst="rect">
            <a:avLst/>
          </a:prstGeom>
        </p:spPr>
        <p:txBody>
          <a:bodyPr lIns="0" tIns="0" rIns="0" bIns="0" rtlCol="0" anchor="t">
            <a:spAutoFit/>
          </a:bodyPr>
          <a:lstStyle/>
          <a:p>
            <a:pPr marL="0" lvl="1" indent="0">
              <a:lnSpc>
                <a:spcPts val="1120"/>
              </a:lnSpc>
              <a:spcBef>
                <a:spcPct val="0"/>
              </a:spcBef>
            </a:pPr>
            <a:r>
              <a:rPr lang="en-US" sz="900" b="1" u="none" dirty="0" smtClean="0">
                <a:solidFill>
                  <a:schemeClr val="accent2"/>
                </a:solidFill>
                <a:latin typeface="Arial" panose="020B0604020202020204" pitchFamily="34" charset="0"/>
                <a:cs typeface="Arial" panose="020B0604020202020204" pitchFamily="34" charset="0"/>
              </a:rPr>
              <a:t>2017 </a:t>
            </a:r>
            <a:r>
              <a:rPr lang="en-US" sz="900" b="1" u="none" dirty="0">
                <a:solidFill>
                  <a:schemeClr val="accent2"/>
                </a:solidFill>
                <a:latin typeface="Arial" panose="020B0604020202020204" pitchFamily="34" charset="0"/>
                <a:cs typeface="Arial" panose="020B0604020202020204" pitchFamily="34" charset="0"/>
              </a:rPr>
              <a:t>- </a:t>
            </a:r>
            <a:r>
              <a:rPr lang="en-US" sz="900" b="1" u="none" dirty="0" smtClean="0">
                <a:solidFill>
                  <a:schemeClr val="accent2"/>
                </a:solidFill>
                <a:latin typeface="Arial" panose="020B0604020202020204" pitchFamily="34" charset="0"/>
                <a:cs typeface="Arial" panose="020B0604020202020204" pitchFamily="34" charset="0"/>
              </a:rPr>
              <a:t>Present</a:t>
            </a:r>
            <a:endParaRPr lang="en-US" sz="900" b="1" u="none" dirty="0">
              <a:solidFill>
                <a:schemeClr val="accent2"/>
              </a:solidFill>
              <a:latin typeface="Arial" panose="020B0604020202020204" pitchFamily="34" charset="0"/>
              <a:cs typeface="Arial" panose="020B0604020202020204" pitchFamily="34" charset="0"/>
            </a:endParaRPr>
          </a:p>
        </p:txBody>
      </p:sp>
      <p:sp>
        <p:nvSpPr>
          <p:cNvPr id="74" name="TextBox 31"/>
          <p:cNvSpPr txBox="1"/>
          <p:nvPr/>
        </p:nvSpPr>
        <p:spPr>
          <a:xfrm>
            <a:off x="642574" y="3152727"/>
            <a:ext cx="3566160" cy="179536"/>
          </a:xfrm>
          <a:prstGeom prst="rect">
            <a:avLst/>
          </a:prstGeom>
        </p:spPr>
        <p:txBody>
          <a:bodyPr lIns="0" tIns="0" rIns="0" bIns="0" rtlCol="0" anchor="t">
            <a:spAutoFit/>
          </a:bodyPr>
          <a:lstStyle/>
          <a:p>
            <a:pPr>
              <a:lnSpc>
                <a:spcPts val="1400"/>
              </a:lnSpc>
            </a:pPr>
            <a:r>
              <a:rPr lang="en-US" sz="1000" b="1" dirty="0" smtClean="0">
                <a:latin typeface="Arial" panose="020B0604020202020204" pitchFamily="34" charset="0"/>
                <a:cs typeface="Arial" panose="020B0604020202020204" pitchFamily="34" charset="0"/>
              </a:rPr>
              <a:t>Founder / The Boring Company</a:t>
            </a:r>
            <a:endParaRPr lang="en-US" sz="1000" b="1" dirty="0">
              <a:latin typeface="Arial" panose="020B0604020202020204" pitchFamily="34" charset="0"/>
              <a:cs typeface="Arial" panose="020B0604020202020204" pitchFamily="34" charset="0"/>
            </a:endParaRPr>
          </a:p>
        </p:txBody>
      </p:sp>
      <p:sp>
        <p:nvSpPr>
          <p:cNvPr id="75" name="TextBox 28"/>
          <p:cNvSpPr txBox="1"/>
          <p:nvPr/>
        </p:nvSpPr>
        <p:spPr>
          <a:xfrm>
            <a:off x="642573" y="3556180"/>
            <a:ext cx="3749040" cy="615553"/>
          </a:xfrm>
          <a:prstGeom prst="rect">
            <a:avLst/>
          </a:prstGeom>
        </p:spPr>
        <p:txBody>
          <a:bodyPr wrap="square" lIns="0" tIns="0" rIns="0" bIns="0" rtlCol="0" anchor="t">
            <a:spAutoFit/>
          </a:bodyPr>
          <a:lstStyle/>
          <a:p>
            <a:pPr marL="171450" indent="-171450">
              <a:buFont typeface="Arial" panose="020B0604020202020204" pitchFamily="34" charset="0"/>
              <a:buChar char="•"/>
            </a:pPr>
            <a:r>
              <a:rPr lang="en-US" sz="1000" dirty="0">
                <a:latin typeface="Arial" panose="020B0604020202020204" pitchFamily="34" charset="0"/>
                <a:cs typeface="Arial" panose="020B0604020202020204" pitchFamily="34" charset="0"/>
              </a:rPr>
              <a:t>Secured a $48 million contract to build an underground loop system from the Las Vegas Convention and Visitors </a:t>
            </a:r>
            <a:r>
              <a:rPr lang="en-US" sz="1000" dirty="0" smtClean="0">
                <a:latin typeface="Arial" panose="020B0604020202020204" pitchFamily="34" charset="0"/>
                <a:cs typeface="Arial" panose="020B0604020202020204" pitchFamily="34" charset="0"/>
              </a:rPr>
              <a:t>Authority</a:t>
            </a:r>
            <a:endParaRPr lang="en-US" sz="10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1000" dirty="0">
                <a:latin typeface="Arial" panose="020B0604020202020204" pitchFamily="34" charset="0"/>
                <a:cs typeface="Arial" panose="020B0604020202020204" pitchFamily="34" charset="0"/>
              </a:rPr>
              <a:t>Won a contract by the city of Chicago to provide high-speed transportation between the city center and O’Hare </a:t>
            </a:r>
            <a:r>
              <a:rPr lang="en-US" sz="1000" dirty="0" smtClean="0">
                <a:latin typeface="Arial" panose="020B0604020202020204" pitchFamily="34" charset="0"/>
                <a:cs typeface="Arial" panose="020B0604020202020204" pitchFamily="34" charset="0"/>
              </a:rPr>
              <a:t>airport</a:t>
            </a:r>
            <a:endParaRPr lang="en-US" sz="1000" dirty="0">
              <a:latin typeface="Arial" panose="020B0604020202020204" pitchFamily="34" charset="0"/>
              <a:cs typeface="Arial" panose="020B0604020202020204" pitchFamily="34" charset="0"/>
            </a:endParaRPr>
          </a:p>
        </p:txBody>
      </p:sp>
      <p:sp>
        <p:nvSpPr>
          <p:cNvPr id="77" name="TextBox 29"/>
          <p:cNvSpPr txBox="1"/>
          <p:nvPr/>
        </p:nvSpPr>
        <p:spPr>
          <a:xfrm>
            <a:off x="634620" y="9214944"/>
            <a:ext cx="1641067" cy="132024"/>
          </a:xfrm>
          <a:prstGeom prst="rect">
            <a:avLst/>
          </a:prstGeom>
        </p:spPr>
        <p:txBody>
          <a:bodyPr lIns="0" tIns="0" rIns="0" bIns="0" rtlCol="0" anchor="t">
            <a:spAutoFit/>
          </a:bodyPr>
          <a:lstStyle/>
          <a:p>
            <a:pPr marL="0" lvl="1" indent="0">
              <a:lnSpc>
                <a:spcPts val="1120"/>
              </a:lnSpc>
              <a:spcBef>
                <a:spcPct val="0"/>
              </a:spcBef>
            </a:pPr>
            <a:r>
              <a:rPr lang="en-US" sz="900" b="1" u="none" dirty="0" smtClean="0">
                <a:solidFill>
                  <a:schemeClr val="accent2"/>
                </a:solidFill>
                <a:latin typeface="Arial" panose="020B0604020202020204" pitchFamily="34" charset="0"/>
                <a:cs typeface="Arial" panose="020B0604020202020204" pitchFamily="34" charset="0"/>
              </a:rPr>
              <a:t>03/1999 – 10/2002</a:t>
            </a:r>
            <a:endParaRPr lang="en-US" sz="900" b="1" u="none" dirty="0">
              <a:solidFill>
                <a:schemeClr val="accent2"/>
              </a:solidFill>
              <a:latin typeface="Arial" panose="020B0604020202020204" pitchFamily="34" charset="0"/>
              <a:cs typeface="Arial" panose="020B0604020202020204" pitchFamily="34" charset="0"/>
            </a:endParaRPr>
          </a:p>
        </p:txBody>
      </p:sp>
      <p:sp>
        <p:nvSpPr>
          <p:cNvPr id="78" name="TextBox 31"/>
          <p:cNvSpPr txBox="1"/>
          <p:nvPr/>
        </p:nvSpPr>
        <p:spPr>
          <a:xfrm>
            <a:off x="642574" y="8986423"/>
            <a:ext cx="3566160" cy="179536"/>
          </a:xfrm>
          <a:prstGeom prst="rect">
            <a:avLst/>
          </a:prstGeom>
        </p:spPr>
        <p:txBody>
          <a:bodyPr lIns="0" tIns="0" rIns="0" bIns="0" rtlCol="0" anchor="t">
            <a:spAutoFit/>
          </a:bodyPr>
          <a:lstStyle/>
          <a:p>
            <a:pPr>
              <a:lnSpc>
                <a:spcPts val="1400"/>
              </a:lnSpc>
            </a:pPr>
            <a:r>
              <a:rPr lang="en-US" sz="1000" b="1" dirty="0" smtClean="0">
                <a:latin typeface="Arial" panose="020B0604020202020204" pitchFamily="34" charset="0"/>
                <a:cs typeface="Arial" panose="020B0604020202020204" pitchFamily="34" charset="0"/>
              </a:rPr>
              <a:t>CEO / PayPal</a:t>
            </a:r>
            <a:endParaRPr lang="en-US" sz="1000" b="1" dirty="0">
              <a:latin typeface="Arial" panose="020B0604020202020204" pitchFamily="34" charset="0"/>
              <a:cs typeface="Arial" panose="020B0604020202020204" pitchFamily="34" charset="0"/>
            </a:endParaRPr>
          </a:p>
        </p:txBody>
      </p:sp>
      <p:sp>
        <p:nvSpPr>
          <p:cNvPr id="79" name="TextBox 28"/>
          <p:cNvSpPr txBox="1"/>
          <p:nvPr/>
        </p:nvSpPr>
        <p:spPr>
          <a:xfrm>
            <a:off x="642573" y="9389876"/>
            <a:ext cx="3749040" cy="307777"/>
          </a:xfrm>
          <a:prstGeom prst="rect">
            <a:avLst/>
          </a:prstGeom>
        </p:spPr>
        <p:txBody>
          <a:bodyPr wrap="square" lIns="0" tIns="0" rIns="0" bIns="0" rtlCol="0" anchor="t">
            <a:spAutoFit/>
          </a:bodyPr>
          <a:lstStyle/>
          <a:p>
            <a:pPr marL="171450" indent="-171450">
              <a:buFont typeface="Arial" panose="020B0604020202020204" pitchFamily="34" charset="0"/>
              <a:buChar char="•"/>
            </a:pPr>
            <a:r>
              <a:rPr lang="en-US" sz="1000" dirty="0">
                <a:latin typeface="Arial" panose="020B0604020202020204" pitchFamily="34" charset="0"/>
                <a:cs typeface="Arial" panose="020B0604020202020204" pitchFamily="34" charset="0"/>
              </a:rPr>
              <a:t>Developed a mechanism for safely sending money to a recipient using their email address</a:t>
            </a:r>
          </a:p>
        </p:txBody>
      </p:sp>
      <p:sp>
        <p:nvSpPr>
          <p:cNvPr id="81" name="TextBox 42"/>
          <p:cNvSpPr txBox="1"/>
          <p:nvPr/>
        </p:nvSpPr>
        <p:spPr>
          <a:xfrm>
            <a:off x="5146630" y="7495184"/>
            <a:ext cx="1512681" cy="192360"/>
          </a:xfrm>
          <a:prstGeom prst="rect">
            <a:avLst/>
          </a:prstGeom>
        </p:spPr>
        <p:txBody>
          <a:bodyPr lIns="0" tIns="0" rIns="0" bIns="0" rtlCol="0" anchor="t">
            <a:spAutoFit/>
          </a:bodyPr>
          <a:lstStyle/>
          <a:p>
            <a:pPr marL="0" lvl="0" indent="0" algn="l">
              <a:lnSpc>
                <a:spcPts val="1540"/>
              </a:lnSpc>
              <a:spcBef>
                <a:spcPct val="0"/>
              </a:spcBef>
            </a:pPr>
            <a:r>
              <a:rPr lang="en-US" sz="1100" b="1" u="none" spc="33" dirty="0" smtClean="0">
                <a:solidFill>
                  <a:schemeClr val="accent2"/>
                </a:solidFill>
                <a:latin typeface="Arial" panose="020B0604020202020204" pitchFamily="34" charset="0"/>
                <a:cs typeface="Arial" panose="020B0604020202020204" pitchFamily="34" charset="0"/>
              </a:rPr>
              <a:t>EDUCATION</a:t>
            </a:r>
            <a:endParaRPr lang="en-US" sz="1100" b="1" u="none" spc="33" dirty="0">
              <a:solidFill>
                <a:schemeClr val="accent2"/>
              </a:solidFill>
              <a:latin typeface="Arial" panose="020B0604020202020204" pitchFamily="34" charset="0"/>
              <a:cs typeface="Arial" panose="020B0604020202020204" pitchFamily="34" charset="0"/>
            </a:endParaRPr>
          </a:p>
        </p:txBody>
      </p:sp>
      <p:sp>
        <p:nvSpPr>
          <p:cNvPr id="85" name="TextBox 34"/>
          <p:cNvSpPr txBox="1"/>
          <p:nvPr/>
        </p:nvSpPr>
        <p:spPr>
          <a:xfrm>
            <a:off x="5145984" y="3115848"/>
            <a:ext cx="1979251" cy="1500411"/>
          </a:xfrm>
          <a:prstGeom prst="rect">
            <a:avLst/>
          </a:prstGeom>
        </p:spPr>
        <p:txBody>
          <a:bodyPr wrap="square" lIns="0" tIns="0" rIns="0" bIns="0" rtlCol="0" anchor="t">
            <a:spAutoFit/>
          </a:bodyPr>
          <a:lstStyle/>
          <a:p>
            <a:pPr>
              <a:lnSpc>
                <a:spcPts val="1260"/>
              </a:lnSpc>
            </a:pPr>
            <a:r>
              <a:rPr lang="fi-FI" sz="1000" dirty="0" smtClean="0">
                <a:latin typeface="Arial" panose="020B0604020202020204" pitchFamily="34" charset="0"/>
                <a:cs typeface="Arial" panose="020B0604020202020204" pitchFamily="34" charset="0"/>
              </a:rPr>
              <a:t>IEEE Honorary Membership (2015)</a:t>
            </a:r>
          </a:p>
          <a:p>
            <a:pPr>
              <a:lnSpc>
                <a:spcPts val="1260"/>
              </a:lnSpc>
            </a:pPr>
            <a:endParaRPr lang="fi-FI" sz="1000" dirty="0">
              <a:latin typeface="Arial" panose="020B0604020202020204" pitchFamily="34" charset="0"/>
              <a:cs typeface="Arial" panose="020B0604020202020204" pitchFamily="34" charset="0"/>
            </a:endParaRPr>
          </a:p>
          <a:p>
            <a:pPr>
              <a:lnSpc>
                <a:spcPts val="1260"/>
              </a:lnSpc>
            </a:pPr>
            <a:r>
              <a:rPr lang="fi-FI" sz="1000" dirty="0" smtClean="0">
                <a:latin typeface="Arial" panose="020B0604020202020204" pitchFamily="34" charset="0"/>
                <a:cs typeface="Arial" panose="020B0604020202020204" pitchFamily="34" charset="0"/>
              </a:rPr>
              <a:t>Businessperson of the year by Fortune Magazine (2013)</a:t>
            </a:r>
          </a:p>
          <a:p>
            <a:pPr>
              <a:lnSpc>
                <a:spcPts val="1260"/>
              </a:lnSpc>
            </a:pPr>
            <a:endParaRPr lang="fi-FI" sz="1000" dirty="0" smtClean="0">
              <a:latin typeface="Arial" panose="020B0604020202020204" pitchFamily="34" charset="0"/>
              <a:cs typeface="Arial" panose="020B0604020202020204" pitchFamily="34" charset="0"/>
            </a:endParaRPr>
          </a:p>
          <a:p>
            <a:pPr>
              <a:lnSpc>
                <a:spcPts val="1260"/>
              </a:lnSpc>
            </a:pPr>
            <a:r>
              <a:rPr lang="fi-FI" sz="1000" dirty="0" smtClean="0">
                <a:latin typeface="Arial" panose="020B0604020202020204" pitchFamily="34" charset="0"/>
                <a:cs typeface="Arial" panose="020B0604020202020204" pitchFamily="34" charset="0"/>
              </a:rPr>
              <a:t>WSJ Innovator of the Year Award in Technology (2011)</a:t>
            </a:r>
            <a:endParaRPr lang="en-US" sz="1000" dirty="0" smtClean="0">
              <a:latin typeface="Arial" panose="020B0604020202020204" pitchFamily="34" charset="0"/>
              <a:cs typeface="Arial" panose="020B0604020202020204" pitchFamily="34" charset="0"/>
            </a:endParaRPr>
          </a:p>
          <a:p>
            <a:pPr>
              <a:lnSpc>
                <a:spcPts val="1260"/>
              </a:lnSpc>
            </a:pPr>
            <a:endParaRPr lang="fi-FI" sz="1000" dirty="0">
              <a:latin typeface="Arial" panose="020B0604020202020204" pitchFamily="34" charset="0"/>
              <a:cs typeface="Arial" panose="020B0604020202020204" pitchFamily="34" charset="0"/>
            </a:endParaRPr>
          </a:p>
          <a:p>
            <a:pPr>
              <a:lnSpc>
                <a:spcPts val="1260"/>
              </a:lnSpc>
            </a:pPr>
            <a:r>
              <a:rPr lang="fi-FI" sz="1000" dirty="0" smtClean="0">
                <a:latin typeface="Arial" panose="020B0604020202020204" pitchFamily="34" charset="0"/>
                <a:cs typeface="Arial" panose="020B0604020202020204" pitchFamily="34" charset="0"/>
              </a:rPr>
              <a:t>FAI Gold Space Medal (2010)</a:t>
            </a:r>
          </a:p>
        </p:txBody>
      </p:sp>
      <p:sp>
        <p:nvSpPr>
          <p:cNvPr id="87" name="TextBox 34"/>
          <p:cNvSpPr txBox="1"/>
          <p:nvPr/>
        </p:nvSpPr>
        <p:spPr>
          <a:xfrm>
            <a:off x="5146630" y="5265916"/>
            <a:ext cx="1979251" cy="1846659"/>
          </a:xfrm>
          <a:prstGeom prst="rect">
            <a:avLst/>
          </a:prstGeom>
        </p:spPr>
        <p:txBody>
          <a:bodyPr wrap="square" lIns="0" tIns="0" rIns="0" bIns="0" rtlCol="0" anchor="t">
            <a:spAutoFit/>
          </a:bodyPr>
          <a:lstStyle/>
          <a:p>
            <a:pPr>
              <a:lnSpc>
                <a:spcPct val="200000"/>
              </a:lnSpc>
            </a:pPr>
            <a:r>
              <a:rPr lang="fi-FI" sz="1000" dirty="0" smtClean="0">
                <a:latin typeface="Arial" panose="020B0604020202020204" pitchFamily="34" charset="0"/>
                <a:cs typeface="Arial" panose="020B0604020202020204" pitchFamily="34" charset="0"/>
              </a:rPr>
              <a:t>Product Development</a:t>
            </a:r>
          </a:p>
          <a:p>
            <a:pPr>
              <a:lnSpc>
                <a:spcPct val="200000"/>
              </a:lnSpc>
            </a:pPr>
            <a:r>
              <a:rPr lang="fi-FI" sz="1000" dirty="0" smtClean="0">
                <a:latin typeface="Arial" panose="020B0604020202020204" pitchFamily="34" charset="0"/>
                <a:cs typeface="Arial" panose="020B0604020202020204" pitchFamily="34" charset="0"/>
              </a:rPr>
              <a:t>Forward Thinking</a:t>
            </a:r>
          </a:p>
          <a:p>
            <a:pPr>
              <a:lnSpc>
                <a:spcPct val="200000"/>
              </a:lnSpc>
            </a:pPr>
            <a:r>
              <a:rPr lang="fi-FI" sz="1000" dirty="0" smtClean="0">
                <a:latin typeface="Arial" panose="020B0604020202020204" pitchFamily="34" charset="0"/>
                <a:cs typeface="Arial" panose="020B0604020202020204" pitchFamily="34" charset="0"/>
              </a:rPr>
              <a:t>Cutting-Edge Innovation</a:t>
            </a:r>
          </a:p>
          <a:p>
            <a:pPr>
              <a:lnSpc>
                <a:spcPct val="200000"/>
              </a:lnSpc>
            </a:pPr>
            <a:r>
              <a:rPr lang="fi-FI" sz="1000" dirty="0" smtClean="0">
                <a:latin typeface="Arial" panose="020B0604020202020204" pitchFamily="34" charset="0"/>
                <a:cs typeface="Arial" panose="020B0604020202020204" pitchFamily="34" charset="0"/>
              </a:rPr>
              <a:t>Marketing Expert</a:t>
            </a:r>
          </a:p>
          <a:p>
            <a:pPr>
              <a:lnSpc>
                <a:spcPct val="200000"/>
              </a:lnSpc>
            </a:pPr>
            <a:r>
              <a:rPr lang="fi-FI" sz="1000" dirty="0" smtClean="0">
                <a:latin typeface="Arial" panose="020B0604020202020204" pitchFamily="34" charset="0"/>
                <a:cs typeface="Arial" panose="020B0604020202020204" pitchFamily="34" charset="0"/>
              </a:rPr>
              <a:t>Space Exploration</a:t>
            </a:r>
          </a:p>
          <a:p>
            <a:pPr>
              <a:lnSpc>
                <a:spcPct val="200000"/>
              </a:lnSpc>
            </a:pPr>
            <a:r>
              <a:rPr lang="fi-FI" sz="1000" dirty="0" smtClean="0">
                <a:latin typeface="Arial" panose="020B0604020202020204" pitchFamily="34" charset="0"/>
                <a:cs typeface="Arial" panose="020B0604020202020204" pitchFamily="34" charset="0"/>
              </a:rPr>
              <a:t>Corporate Leadership</a:t>
            </a:r>
          </a:p>
        </p:txBody>
      </p:sp>
      <p:sp>
        <p:nvSpPr>
          <p:cNvPr id="45" name="Freeform 44"/>
          <p:cNvSpPr>
            <a:spLocks noEditPoints="1"/>
          </p:cNvSpPr>
          <p:nvPr/>
        </p:nvSpPr>
        <p:spPr bwMode="auto">
          <a:xfrm flipH="1">
            <a:off x="5152319" y="980336"/>
            <a:ext cx="93138" cy="140713"/>
          </a:xfrm>
          <a:custGeom>
            <a:avLst/>
            <a:gdLst>
              <a:gd name="T0" fmla="*/ 228 w 267"/>
              <a:gd name="T1" fmla="*/ 39 h 400"/>
              <a:gd name="T2" fmla="*/ 133 w 267"/>
              <a:gd name="T3" fmla="*/ 0 h 400"/>
              <a:gd name="T4" fmla="*/ 39 w 267"/>
              <a:gd name="T5" fmla="*/ 39 h 400"/>
              <a:gd name="T6" fmla="*/ 0 w 267"/>
              <a:gd name="T7" fmla="*/ 133 h 400"/>
              <a:gd name="T8" fmla="*/ 9 w 267"/>
              <a:gd name="T9" fmla="*/ 180 h 400"/>
              <a:gd name="T10" fmla="*/ 104 w 267"/>
              <a:gd name="T11" fmla="*/ 382 h 400"/>
              <a:gd name="T12" fmla="*/ 116 w 267"/>
              <a:gd name="T13" fmla="*/ 395 h 400"/>
              <a:gd name="T14" fmla="*/ 133 w 267"/>
              <a:gd name="T15" fmla="*/ 400 h 400"/>
              <a:gd name="T16" fmla="*/ 151 w 267"/>
              <a:gd name="T17" fmla="*/ 395 h 400"/>
              <a:gd name="T18" fmla="*/ 163 w 267"/>
              <a:gd name="T19" fmla="*/ 382 h 400"/>
              <a:gd name="T20" fmla="*/ 258 w 267"/>
              <a:gd name="T21" fmla="*/ 180 h 400"/>
              <a:gd name="T22" fmla="*/ 267 w 267"/>
              <a:gd name="T23" fmla="*/ 133 h 400"/>
              <a:gd name="T24" fmla="*/ 228 w 267"/>
              <a:gd name="T25" fmla="*/ 39 h 400"/>
              <a:gd name="T26" fmla="*/ 181 w 267"/>
              <a:gd name="T27" fmla="*/ 181 h 400"/>
              <a:gd name="T28" fmla="*/ 133 w 267"/>
              <a:gd name="T29" fmla="*/ 200 h 400"/>
              <a:gd name="T30" fmla="*/ 86 w 267"/>
              <a:gd name="T31" fmla="*/ 181 h 400"/>
              <a:gd name="T32" fmla="*/ 67 w 267"/>
              <a:gd name="T33" fmla="*/ 133 h 400"/>
              <a:gd name="T34" fmla="*/ 86 w 267"/>
              <a:gd name="T35" fmla="*/ 86 h 400"/>
              <a:gd name="T36" fmla="*/ 133 w 267"/>
              <a:gd name="T37" fmla="*/ 67 h 400"/>
              <a:gd name="T38" fmla="*/ 181 w 267"/>
              <a:gd name="T39" fmla="*/ 86 h 400"/>
              <a:gd name="T40" fmla="*/ 200 w 267"/>
              <a:gd name="T41" fmla="*/ 133 h 400"/>
              <a:gd name="T42" fmla="*/ 181 w 267"/>
              <a:gd name="T43" fmla="*/ 181 h 400"/>
              <a:gd name="T44" fmla="*/ 181 w 267"/>
              <a:gd name="T45" fmla="*/ 181 h 400"/>
              <a:gd name="T46" fmla="*/ 181 w 267"/>
              <a:gd name="T47" fmla="*/ 181 h 4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67" h="400">
                <a:moveTo>
                  <a:pt x="228" y="39"/>
                </a:moveTo>
                <a:cubicBezTo>
                  <a:pt x="202" y="13"/>
                  <a:pt x="170" y="0"/>
                  <a:pt x="133" y="0"/>
                </a:cubicBezTo>
                <a:cubicBezTo>
                  <a:pt x="97" y="0"/>
                  <a:pt x="65" y="13"/>
                  <a:pt x="39" y="39"/>
                </a:cubicBezTo>
                <a:cubicBezTo>
                  <a:pt x="13" y="65"/>
                  <a:pt x="0" y="97"/>
                  <a:pt x="0" y="133"/>
                </a:cubicBezTo>
                <a:cubicBezTo>
                  <a:pt x="0" y="152"/>
                  <a:pt x="3" y="168"/>
                  <a:pt x="9" y="180"/>
                </a:cubicBezTo>
                <a:cubicBezTo>
                  <a:pt x="104" y="382"/>
                  <a:pt x="104" y="382"/>
                  <a:pt x="104" y="382"/>
                </a:cubicBezTo>
                <a:cubicBezTo>
                  <a:pt x="106" y="388"/>
                  <a:pt x="110" y="392"/>
                  <a:pt x="116" y="395"/>
                </a:cubicBezTo>
                <a:cubicBezTo>
                  <a:pt x="121" y="399"/>
                  <a:pt x="127" y="400"/>
                  <a:pt x="133" y="400"/>
                </a:cubicBezTo>
                <a:cubicBezTo>
                  <a:pt x="140" y="400"/>
                  <a:pt x="146" y="399"/>
                  <a:pt x="151" y="395"/>
                </a:cubicBezTo>
                <a:cubicBezTo>
                  <a:pt x="157" y="392"/>
                  <a:pt x="161" y="388"/>
                  <a:pt x="163" y="382"/>
                </a:cubicBezTo>
                <a:cubicBezTo>
                  <a:pt x="258" y="180"/>
                  <a:pt x="258" y="180"/>
                  <a:pt x="258" y="180"/>
                </a:cubicBezTo>
                <a:cubicBezTo>
                  <a:pt x="264" y="168"/>
                  <a:pt x="267" y="152"/>
                  <a:pt x="267" y="133"/>
                </a:cubicBezTo>
                <a:cubicBezTo>
                  <a:pt x="267" y="97"/>
                  <a:pt x="254" y="65"/>
                  <a:pt x="228" y="39"/>
                </a:cubicBezTo>
                <a:close/>
                <a:moveTo>
                  <a:pt x="181" y="181"/>
                </a:moveTo>
                <a:cubicBezTo>
                  <a:pt x="168" y="194"/>
                  <a:pt x="152" y="200"/>
                  <a:pt x="133" y="200"/>
                </a:cubicBezTo>
                <a:cubicBezTo>
                  <a:pt x="115" y="200"/>
                  <a:pt x="99" y="194"/>
                  <a:pt x="86" y="181"/>
                </a:cubicBezTo>
                <a:cubicBezTo>
                  <a:pt x="73" y="168"/>
                  <a:pt x="67" y="152"/>
                  <a:pt x="67" y="133"/>
                </a:cubicBezTo>
                <a:cubicBezTo>
                  <a:pt x="67" y="115"/>
                  <a:pt x="73" y="99"/>
                  <a:pt x="86" y="86"/>
                </a:cubicBezTo>
                <a:cubicBezTo>
                  <a:pt x="99" y="73"/>
                  <a:pt x="115" y="67"/>
                  <a:pt x="133" y="67"/>
                </a:cubicBezTo>
                <a:cubicBezTo>
                  <a:pt x="152" y="67"/>
                  <a:pt x="168" y="73"/>
                  <a:pt x="181" y="86"/>
                </a:cubicBezTo>
                <a:cubicBezTo>
                  <a:pt x="194" y="99"/>
                  <a:pt x="200" y="115"/>
                  <a:pt x="200" y="133"/>
                </a:cubicBezTo>
                <a:cubicBezTo>
                  <a:pt x="200" y="152"/>
                  <a:pt x="194" y="168"/>
                  <a:pt x="181" y="181"/>
                </a:cubicBezTo>
                <a:close/>
                <a:moveTo>
                  <a:pt x="181" y="181"/>
                </a:moveTo>
                <a:cubicBezTo>
                  <a:pt x="181" y="181"/>
                  <a:pt x="181" y="181"/>
                  <a:pt x="181" y="181"/>
                </a:cubicBezTo>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p>
        </p:txBody>
      </p:sp>
      <p:sp>
        <p:nvSpPr>
          <p:cNvPr id="46" name="Freeform 45"/>
          <p:cNvSpPr>
            <a:spLocks noEditPoints="1"/>
          </p:cNvSpPr>
          <p:nvPr/>
        </p:nvSpPr>
        <p:spPr bwMode="auto">
          <a:xfrm rot="5400000" flipH="1">
            <a:off x="5139777" y="384501"/>
            <a:ext cx="118222" cy="118222"/>
          </a:xfrm>
          <a:custGeom>
            <a:avLst/>
            <a:gdLst>
              <a:gd name="T0" fmla="*/ 366 w 367"/>
              <a:gd name="T1" fmla="*/ 284 h 367"/>
              <a:gd name="T2" fmla="*/ 346 w 367"/>
              <a:gd name="T3" fmla="*/ 271 h 367"/>
              <a:gd name="T4" fmla="*/ 332 w 367"/>
              <a:gd name="T5" fmla="*/ 263 h 367"/>
              <a:gd name="T6" fmla="*/ 316 w 367"/>
              <a:gd name="T7" fmla="*/ 254 h 367"/>
              <a:gd name="T8" fmla="*/ 302 w 367"/>
              <a:gd name="T9" fmla="*/ 246 h 367"/>
              <a:gd name="T10" fmla="*/ 295 w 367"/>
              <a:gd name="T11" fmla="*/ 241 h 367"/>
              <a:gd name="T12" fmla="*/ 286 w 367"/>
              <a:gd name="T13" fmla="*/ 235 h 367"/>
              <a:gd name="T14" fmla="*/ 279 w 367"/>
              <a:gd name="T15" fmla="*/ 234 h 367"/>
              <a:gd name="T16" fmla="*/ 266 w 367"/>
              <a:gd name="T17" fmla="*/ 241 h 367"/>
              <a:gd name="T18" fmla="*/ 251 w 367"/>
              <a:gd name="T19" fmla="*/ 257 h 367"/>
              <a:gd name="T20" fmla="*/ 238 w 367"/>
              <a:gd name="T21" fmla="*/ 273 h 367"/>
              <a:gd name="T22" fmla="*/ 226 w 367"/>
              <a:gd name="T23" fmla="*/ 281 h 367"/>
              <a:gd name="T24" fmla="*/ 220 w 367"/>
              <a:gd name="T25" fmla="*/ 279 h 367"/>
              <a:gd name="T26" fmla="*/ 214 w 367"/>
              <a:gd name="T27" fmla="*/ 277 h 367"/>
              <a:gd name="T28" fmla="*/ 208 w 367"/>
              <a:gd name="T29" fmla="*/ 274 h 367"/>
              <a:gd name="T30" fmla="*/ 203 w 367"/>
              <a:gd name="T31" fmla="*/ 271 h 367"/>
              <a:gd name="T32" fmla="*/ 142 w 367"/>
              <a:gd name="T33" fmla="*/ 225 h 367"/>
              <a:gd name="T34" fmla="*/ 96 w 367"/>
              <a:gd name="T35" fmla="*/ 164 h 367"/>
              <a:gd name="T36" fmla="*/ 93 w 367"/>
              <a:gd name="T37" fmla="*/ 159 h 367"/>
              <a:gd name="T38" fmla="*/ 90 w 367"/>
              <a:gd name="T39" fmla="*/ 153 h 367"/>
              <a:gd name="T40" fmla="*/ 88 w 367"/>
              <a:gd name="T41" fmla="*/ 147 h 367"/>
              <a:gd name="T42" fmla="*/ 86 w 367"/>
              <a:gd name="T43" fmla="*/ 142 h 367"/>
              <a:gd name="T44" fmla="*/ 94 w 367"/>
              <a:gd name="T45" fmla="*/ 130 h 367"/>
              <a:gd name="T46" fmla="*/ 110 w 367"/>
              <a:gd name="T47" fmla="*/ 116 h 367"/>
              <a:gd name="T48" fmla="*/ 126 w 367"/>
              <a:gd name="T49" fmla="*/ 101 h 367"/>
              <a:gd name="T50" fmla="*/ 133 w 367"/>
              <a:gd name="T51" fmla="*/ 88 h 367"/>
              <a:gd name="T52" fmla="*/ 132 w 367"/>
              <a:gd name="T53" fmla="*/ 81 h 367"/>
              <a:gd name="T54" fmla="*/ 126 w 367"/>
              <a:gd name="T55" fmla="*/ 72 h 367"/>
              <a:gd name="T56" fmla="*/ 121 w 367"/>
              <a:gd name="T57" fmla="*/ 65 h 367"/>
              <a:gd name="T58" fmla="*/ 113 w 367"/>
              <a:gd name="T59" fmla="*/ 51 h 367"/>
              <a:gd name="T60" fmla="*/ 104 w 367"/>
              <a:gd name="T61" fmla="*/ 35 h 367"/>
              <a:gd name="T62" fmla="*/ 96 w 367"/>
              <a:gd name="T63" fmla="*/ 21 h 367"/>
              <a:gd name="T64" fmla="*/ 83 w 367"/>
              <a:gd name="T65" fmla="*/ 1 h 367"/>
              <a:gd name="T66" fmla="*/ 77 w 367"/>
              <a:gd name="T67" fmla="*/ 0 h 367"/>
              <a:gd name="T68" fmla="*/ 59 w 367"/>
              <a:gd name="T69" fmla="*/ 3 h 367"/>
              <a:gd name="T70" fmla="*/ 41 w 367"/>
              <a:gd name="T71" fmla="*/ 8 h 367"/>
              <a:gd name="T72" fmla="*/ 13 w 367"/>
              <a:gd name="T73" fmla="*/ 40 h 367"/>
              <a:gd name="T74" fmla="*/ 0 w 367"/>
              <a:gd name="T75" fmla="*/ 88 h 367"/>
              <a:gd name="T76" fmla="*/ 1 w 367"/>
              <a:gd name="T77" fmla="*/ 102 h 367"/>
              <a:gd name="T78" fmla="*/ 4 w 367"/>
              <a:gd name="T79" fmla="*/ 117 h 367"/>
              <a:gd name="T80" fmla="*/ 8 w 367"/>
              <a:gd name="T81" fmla="*/ 129 h 367"/>
              <a:gd name="T82" fmla="*/ 13 w 367"/>
              <a:gd name="T83" fmla="*/ 144 h 367"/>
              <a:gd name="T84" fmla="*/ 18 w 367"/>
              <a:gd name="T85" fmla="*/ 157 h 367"/>
              <a:gd name="T86" fmla="*/ 40 w 367"/>
              <a:gd name="T87" fmla="*/ 202 h 367"/>
              <a:gd name="T88" fmla="*/ 96 w 367"/>
              <a:gd name="T89" fmla="*/ 271 h 367"/>
              <a:gd name="T90" fmla="*/ 165 w 367"/>
              <a:gd name="T91" fmla="*/ 327 h 367"/>
              <a:gd name="T92" fmla="*/ 210 w 367"/>
              <a:gd name="T93" fmla="*/ 349 h 367"/>
              <a:gd name="T94" fmla="*/ 223 w 367"/>
              <a:gd name="T95" fmla="*/ 354 h 367"/>
              <a:gd name="T96" fmla="*/ 238 w 367"/>
              <a:gd name="T97" fmla="*/ 359 h 367"/>
              <a:gd name="T98" fmla="*/ 250 w 367"/>
              <a:gd name="T99" fmla="*/ 363 h 367"/>
              <a:gd name="T100" fmla="*/ 265 w 367"/>
              <a:gd name="T101" fmla="*/ 366 h 367"/>
              <a:gd name="T102" fmla="*/ 279 w 367"/>
              <a:gd name="T103" fmla="*/ 367 h 367"/>
              <a:gd name="T104" fmla="*/ 327 w 367"/>
              <a:gd name="T105" fmla="*/ 354 h 367"/>
              <a:gd name="T106" fmla="*/ 359 w 367"/>
              <a:gd name="T107" fmla="*/ 326 h 367"/>
              <a:gd name="T108" fmla="*/ 364 w 367"/>
              <a:gd name="T109" fmla="*/ 308 h 367"/>
              <a:gd name="T110" fmla="*/ 367 w 367"/>
              <a:gd name="T111" fmla="*/ 290 h 367"/>
              <a:gd name="T112" fmla="*/ 366 w 367"/>
              <a:gd name="T113" fmla="*/ 284 h 367"/>
              <a:gd name="T114" fmla="*/ 366 w 367"/>
              <a:gd name="T115" fmla="*/ 284 h 367"/>
              <a:gd name="T116" fmla="*/ 366 w 367"/>
              <a:gd name="T117" fmla="*/ 284 h 3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367" h="367">
                <a:moveTo>
                  <a:pt x="366" y="284"/>
                </a:moveTo>
                <a:cubicBezTo>
                  <a:pt x="365" y="281"/>
                  <a:pt x="359" y="277"/>
                  <a:pt x="346" y="271"/>
                </a:cubicBezTo>
                <a:cubicBezTo>
                  <a:pt x="343" y="269"/>
                  <a:pt x="338" y="266"/>
                  <a:pt x="332" y="263"/>
                </a:cubicBezTo>
                <a:cubicBezTo>
                  <a:pt x="326" y="259"/>
                  <a:pt x="321" y="256"/>
                  <a:pt x="316" y="254"/>
                </a:cubicBezTo>
                <a:cubicBezTo>
                  <a:pt x="311" y="251"/>
                  <a:pt x="306" y="248"/>
                  <a:pt x="302" y="246"/>
                </a:cubicBezTo>
                <a:cubicBezTo>
                  <a:pt x="301" y="245"/>
                  <a:pt x="299" y="244"/>
                  <a:pt x="295" y="241"/>
                </a:cubicBezTo>
                <a:cubicBezTo>
                  <a:pt x="292" y="238"/>
                  <a:pt x="289" y="237"/>
                  <a:pt x="286" y="235"/>
                </a:cubicBezTo>
                <a:cubicBezTo>
                  <a:pt x="284" y="234"/>
                  <a:pt x="281" y="234"/>
                  <a:pt x="279" y="234"/>
                </a:cubicBezTo>
                <a:cubicBezTo>
                  <a:pt x="275" y="234"/>
                  <a:pt x="271" y="236"/>
                  <a:pt x="266" y="241"/>
                </a:cubicBezTo>
                <a:cubicBezTo>
                  <a:pt x="260" y="246"/>
                  <a:pt x="256" y="251"/>
                  <a:pt x="251" y="257"/>
                </a:cubicBezTo>
                <a:cubicBezTo>
                  <a:pt x="247" y="263"/>
                  <a:pt x="242" y="268"/>
                  <a:pt x="238" y="273"/>
                </a:cubicBezTo>
                <a:cubicBezTo>
                  <a:pt x="233" y="278"/>
                  <a:pt x="229" y="281"/>
                  <a:pt x="226" y="281"/>
                </a:cubicBezTo>
                <a:cubicBezTo>
                  <a:pt x="224" y="281"/>
                  <a:pt x="222" y="280"/>
                  <a:pt x="220" y="279"/>
                </a:cubicBezTo>
                <a:cubicBezTo>
                  <a:pt x="217" y="279"/>
                  <a:pt x="216" y="278"/>
                  <a:pt x="214" y="277"/>
                </a:cubicBezTo>
                <a:cubicBezTo>
                  <a:pt x="213" y="277"/>
                  <a:pt x="211" y="275"/>
                  <a:pt x="208" y="274"/>
                </a:cubicBezTo>
                <a:cubicBezTo>
                  <a:pt x="205" y="272"/>
                  <a:pt x="203" y="271"/>
                  <a:pt x="203" y="271"/>
                </a:cubicBezTo>
                <a:cubicBezTo>
                  <a:pt x="179" y="257"/>
                  <a:pt x="159" y="242"/>
                  <a:pt x="142" y="225"/>
                </a:cubicBezTo>
                <a:cubicBezTo>
                  <a:pt x="125" y="208"/>
                  <a:pt x="110" y="188"/>
                  <a:pt x="96" y="164"/>
                </a:cubicBezTo>
                <a:cubicBezTo>
                  <a:pt x="96" y="164"/>
                  <a:pt x="95" y="162"/>
                  <a:pt x="93" y="159"/>
                </a:cubicBezTo>
                <a:cubicBezTo>
                  <a:pt x="92" y="156"/>
                  <a:pt x="90" y="154"/>
                  <a:pt x="90" y="153"/>
                </a:cubicBezTo>
                <a:cubicBezTo>
                  <a:pt x="89" y="152"/>
                  <a:pt x="88" y="150"/>
                  <a:pt x="88" y="147"/>
                </a:cubicBezTo>
                <a:cubicBezTo>
                  <a:pt x="87" y="145"/>
                  <a:pt x="86" y="143"/>
                  <a:pt x="86" y="142"/>
                </a:cubicBezTo>
                <a:cubicBezTo>
                  <a:pt x="86" y="138"/>
                  <a:pt x="89" y="134"/>
                  <a:pt x="94" y="130"/>
                </a:cubicBezTo>
                <a:cubicBezTo>
                  <a:pt x="99" y="125"/>
                  <a:pt x="104" y="120"/>
                  <a:pt x="110" y="116"/>
                </a:cubicBezTo>
                <a:cubicBezTo>
                  <a:pt x="116" y="111"/>
                  <a:pt x="121" y="107"/>
                  <a:pt x="126" y="101"/>
                </a:cubicBezTo>
                <a:cubicBezTo>
                  <a:pt x="131" y="96"/>
                  <a:pt x="133" y="92"/>
                  <a:pt x="133" y="88"/>
                </a:cubicBezTo>
                <a:cubicBezTo>
                  <a:pt x="133" y="86"/>
                  <a:pt x="133" y="83"/>
                  <a:pt x="132" y="81"/>
                </a:cubicBezTo>
                <a:cubicBezTo>
                  <a:pt x="130" y="78"/>
                  <a:pt x="129" y="75"/>
                  <a:pt x="126" y="72"/>
                </a:cubicBezTo>
                <a:cubicBezTo>
                  <a:pt x="124" y="68"/>
                  <a:pt x="122" y="66"/>
                  <a:pt x="121" y="65"/>
                </a:cubicBezTo>
                <a:cubicBezTo>
                  <a:pt x="119" y="61"/>
                  <a:pt x="116" y="56"/>
                  <a:pt x="113" y="51"/>
                </a:cubicBezTo>
                <a:cubicBezTo>
                  <a:pt x="111" y="46"/>
                  <a:pt x="108" y="41"/>
                  <a:pt x="104" y="35"/>
                </a:cubicBezTo>
                <a:cubicBezTo>
                  <a:pt x="101" y="29"/>
                  <a:pt x="98" y="24"/>
                  <a:pt x="96" y="21"/>
                </a:cubicBezTo>
                <a:cubicBezTo>
                  <a:pt x="90" y="8"/>
                  <a:pt x="86" y="2"/>
                  <a:pt x="83" y="1"/>
                </a:cubicBezTo>
                <a:cubicBezTo>
                  <a:pt x="81" y="0"/>
                  <a:pt x="80" y="0"/>
                  <a:pt x="77" y="0"/>
                </a:cubicBezTo>
                <a:cubicBezTo>
                  <a:pt x="72" y="0"/>
                  <a:pt x="66" y="1"/>
                  <a:pt x="59" y="3"/>
                </a:cubicBezTo>
                <a:cubicBezTo>
                  <a:pt x="51" y="4"/>
                  <a:pt x="45" y="6"/>
                  <a:pt x="41" y="8"/>
                </a:cubicBezTo>
                <a:cubicBezTo>
                  <a:pt x="32" y="12"/>
                  <a:pt x="23" y="22"/>
                  <a:pt x="13" y="40"/>
                </a:cubicBezTo>
                <a:cubicBezTo>
                  <a:pt x="4" y="56"/>
                  <a:pt x="0" y="72"/>
                  <a:pt x="0" y="88"/>
                </a:cubicBezTo>
                <a:cubicBezTo>
                  <a:pt x="0" y="93"/>
                  <a:pt x="0" y="98"/>
                  <a:pt x="1" y="102"/>
                </a:cubicBezTo>
                <a:cubicBezTo>
                  <a:pt x="2" y="106"/>
                  <a:pt x="3" y="111"/>
                  <a:pt x="4" y="117"/>
                </a:cubicBezTo>
                <a:cubicBezTo>
                  <a:pt x="6" y="123"/>
                  <a:pt x="7" y="127"/>
                  <a:pt x="8" y="129"/>
                </a:cubicBezTo>
                <a:cubicBezTo>
                  <a:pt x="9" y="132"/>
                  <a:pt x="11" y="137"/>
                  <a:pt x="13" y="144"/>
                </a:cubicBezTo>
                <a:cubicBezTo>
                  <a:pt x="16" y="151"/>
                  <a:pt x="17" y="155"/>
                  <a:pt x="18" y="157"/>
                </a:cubicBezTo>
                <a:cubicBezTo>
                  <a:pt x="24" y="174"/>
                  <a:pt x="31" y="189"/>
                  <a:pt x="40" y="202"/>
                </a:cubicBezTo>
                <a:cubicBezTo>
                  <a:pt x="53" y="225"/>
                  <a:pt x="72" y="248"/>
                  <a:pt x="96" y="271"/>
                </a:cubicBezTo>
                <a:cubicBezTo>
                  <a:pt x="120" y="295"/>
                  <a:pt x="143" y="314"/>
                  <a:pt x="165" y="327"/>
                </a:cubicBezTo>
                <a:cubicBezTo>
                  <a:pt x="178" y="336"/>
                  <a:pt x="193" y="343"/>
                  <a:pt x="210" y="349"/>
                </a:cubicBezTo>
                <a:cubicBezTo>
                  <a:pt x="212" y="350"/>
                  <a:pt x="216" y="351"/>
                  <a:pt x="223" y="354"/>
                </a:cubicBezTo>
                <a:cubicBezTo>
                  <a:pt x="230" y="356"/>
                  <a:pt x="235" y="358"/>
                  <a:pt x="238" y="359"/>
                </a:cubicBezTo>
                <a:cubicBezTo>
                  <a:pt x="240" y="360"/>
                  <a:pt x="244" y="361"/>
                  <a:pt x="250" y="363"/>
                </a:cubicBezTo>
                <a:cubicBezTo>
                  <a:pt x="256" y="364"/>
                  <a:pt x="261" y="366"/>
                  <a:pt x="265" y="366"/>
                </a:cubicBezTo>
                <a:cubicBezTo>
                  <a:pt x="269" y="367"/>
                  <a:pt x="274" y="367"/>
                  <a:pt x="279" y="367"/>
                </a:cubicBezTo>
                <a:cubicBezTo>
                  <a:pt x="295" y="367"/>
                  <a:pt x="311" y="363"/>
                  <a:pt x="327" y="354"/>
                </a:cubicBezTo>
                <a:cubicBezTo>
                  <a:pt x="345" y="344"/>
                  <a:pt x="355" y="335"/>
                  <a:pt x="359" y="326"/>
                </a:cubicBezTo>
                <a:cubicBezTo>
                  <a:pt x="361" y="322"/>
                  <a:pt x="363" y="316"/>
                  <a:pt x="364" y="308"/>
                </a:cubicBezTo>
                <a:cubicBezTo>
                  <a:pt x="366" y="301"/>
                  <a:pt x="367" y="295"/>
                  <a:pt x="367" y="290"/>
                </a:cubicBezTo>
                <a:cubicBezTo>
                  <a:pt x="367" y="287"/>
                  <a:pt x="367" y="286"/>
                  <a:pt x="366" y="284"/>
                </a:cubicBezTo>
                <a:close/>
                <a:moveTo>
                  <a:pt x="366" y="284"/>
                </a:moveTo>
                <a:cubicBezTo>
                  <a:pt x="366" y="284"/>
                  <a:pt x="366" y="284"/>
                  <a:pt x="366" y="284"/>
                </a:cubicBezTo>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p>
        </p:txBody>
      </p:sp>
      <p:sp>
        <p:nvSpPr>
          <p:cNvPr id="47" name="Freeform 46"/>
          <p:cNvSpPr>
            <a:spLocks noEditPoints="1"/>
          </p:cNvSpPr>
          <p:nvPr/>
        </p:nvSpPr>
        <p:spPr bwMode="auto">
          <a:xfrm>
            <a:off x="5127479" y="705383"/>
            <a:ext cx="142819" cy="93131"/>
          </a:xfrm>
          <a:custGeom>
            <a:avLst/>
            <a:gdLst>
              <a:gd name="T0" fmla="*/ 399 w 585"/>
              <a:gd name="T1" fmla="*/ 191 h 382"/>
              <a:gd name="T2" fmla="*/ 585 w 585"/>
              <a:gd name="T3" fmla="*/ 20 h 382"/>
              <a:gd name="T4" fmla="*/ 585 w 585"/>
              <a:gd name="T5" fmla="*/ 362 h 382"/>
              <a:gd name="T6" fmla="*/ 399 w 585"/>
              <a:gd name="T7" fmla="*/ 191 h 382"/>
              <a:gd name="T8" fmla="*/ 26 w 585"/>
              <a:gd name="T9" fmla="*/ 0 h 382"/>
              <a:gd name="T10" fmla="*/ 559 w 585"/>
              <a:gd name="T11" fmla="*/ 0 h 382"/>
              <a:gd name="T12" fmla="*/ 292 w 585"/>
              <a:gd name="T13" fmla="*/ 243 h 382"/>
              <a:gd name="T14" fmla="*/ 26 w 585"/>
              <a:gd name="T15" fmla="*/ 0 h 382"/>
              <a:gd name="T16" fmla="*/ 0 w 585"/>
              <a:gd name="T17" fmla="*/ 362 h 382"/>
              <a:gd name="T18" fmla="*/ 0 w 585"/>
              <a:gd name="T19" fmla="*/ 20 h 382"/>
              <a:gd name="T20" fmla="*/ 186 w 585"/>
              <a:gd name="T21" fmla="*/ 191 h 382"/>
              <a:gd name="T22" fmla="*/ 0 w 585"/>
              <a:gd name="T23" fmla="*/ 362 h 382"/>
              <a:gd name="T24" fmla="*/ 292 w 585"/>
              <a:gd name="T25" fmla="*/ 288 h 382"/>
              <a:gd name="T26" fmla="*/ 375 w 585"/>
              <a:gd name="T27" fmla="*/ 212 h 382"/>
              <a:gd name="T28" fmla="*/ 559 w 585"/>
              <a:gd name="T29" fmla="*/ 382 h 382"/>
              <a:gd name="T30" fmla="*/ 26 w 585"/>
              <a:gd name="T31" fmla="*/ 382 h 382"/>
              <a:gd name="T32" fmla="*/ 210 w 585"/>
              <a:gd name="T33" fmla="*/ 212 h 382"/>
              <a:gd name="T34" fmla="*/ 292 w 585"/>
              <a:gd name="T35" fmla="*/ 288 h 3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5" h="382">
                <a:moveTo>
                  <a:pt x="399" y="191"/>
                </a:moveTo>
                <a:lnTo>
                  <a:pt x="585" y="20"/>
                </a:lnTo>
                <a:lnTo>
                  <a:pt x="585" y="362"/>
                </a:lnTo>
                <a:lnTo>
                  <a:pt x="399" y="191"/>
                </a:lnTo>
                <a:close/>
                <a:moveTo>
                  <a:pt x="26" y="0"/>
                </a:moveTo>
                <a:lnTo>
                  <a:pt x="559" y="0"/>
                </a:lnTo>
                <a:lnTo>
                  <a:pt x="292" y="243"/>
                </a:lnTo>
                <a:lnTo>
                  <a:pt x="26" y="0"/>
                </a:lnTo>
                <a:close/>
                <a:moveTo>
                  <a:pt x="0" y="362"/>
                </a:moveTo>
                <a:lnTo>
                  <a:pt x="0" y="20"/>
                </a:lnTo>
                <a:lnTo>
                  <a:pt x="186" y="191"/>
                </a:lnTo>
                <a:lnTo>
                  <a:pt x="0" y="362"/>
                </a:lnTo>
                <a:close/>
                <a:moveTo>
                  <a:pt x="292" y="288"/>
                </a:moveTo>
                <a:lnTo>
                  <a:pt x="375" y="212"/>
                </a:lnTo>
                <a:lnTo>
                  <a:pt x="559" y="382"/>
                </a:lnTo>
                <a:lnTo>
                  <a:pt x="26" y="382"/>
                </a:lnTo>
                <a:lnTo>
                  <a:pt x="210" y="212"/>
                </a:lnTo>
                <a:lnTo>
                  <a:pt x="292" y="288"/>
                </a:ln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33326727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5"/>
          <p:cNvSpPr txBox="1"/>
          <p:nvPr/>
        </p:nvSpPr>
        <p:spPr>
          <a:xfrm>
            <a:off x="5411894" y="671045"/>
            <a:ext cx="1920240" cy="154209"/>
          </a:xfrm>
          <a:prstGeom prst="rect">
            <a:avLst/>
          </a:prstGeom>
        </p:spPr>
        <p:txBody>
          <a:bodyPr lIns="0" tIns="0" rIns="0" bIns="0" rtlCol="0" anchor="t">
            <a:spAutoFit/>
          </a:bodyPr>
          <a:lstStyle/>
          <a:p>
            <a:pPr>
              <a:lnSpc>
                <a:spcPts val="1260"/>
              </a:lnSpc>
            </a:pPr>
            <a:r>
              <a:rPr lang="en-US" sz="1000" dirty="0" smtClean="0">
                <a:latin typeface="Arial" panose="020B0604020202020204" pitchFamily="34" charset="0"/>
                <a:cs typeface="Arial" panose="020B0604020202020204" pitchFamily="34" charset="0"/>
              </a:rPr>
              <a:t>Elon.musk@teslamotors.com</a:t>
            </a:r>
            <a:endParaRPr lang="en-US" sz="1000" dirty="0">
              <a:latin typeface="Arial" panose="020B0604020202020204" pitchFamily="34" charset="0"/>
              <a:cs typeface="Arial" panose="020B0604020202020204" pitchFamily="34" charset="0"/>
            </a:endParaRPr>
          </a:p>
        </p:txBody>
      </p:sp>
      <p:sp>
        <p:nvSpPr>
          <p:cNvPr id="6" name="TextBox 6"/>
          <p:cNvSpPr txBox="1"/>
          <p:nvPr/>
        </p:nvSpPr>
        <p:spPr>
          <a:xfrm>
            <a:off x="5411894" y="969778"/>
            <a:ext cx="1563495" cy="154209"/>
          </a:xfrm>
          <a:prstGeom prst="rect">
            <a:avLst/>
          </a:prstGeom>
        </p:spPr>
        <p:txBody>
          <a:bodyPr lIns="0" tIns="0" rIns="0" bIns="0" rtlCol="0" anchor="t">
            <a:spAutoFit/>
          </a:bodyPr>
          <a:lstStyle/>
          <a:p>
            <a:pPr>
              <a:lnSpc>
                <a:spcPts val="1260"/>
              </a:lnSpc>
            </a:pPr>
            <a:r>
              <a:rPr lang="en-US" sz="1000" dirty="0" smtClean="0">
                <a:latin typeface="Arial" panose="020B0604020202020204" pitchFamily="34" charset="0"/>
                <a:cs typeface="Arial" panose="020B0604020202020204" pitchFamily="34" charset="0"/>
              </a:rPr>
              <a:t>Los Angeles, USA</a:t>
            </a:r>
            <a:endParaRPr lang="en-US" sz="1000" dirty="0">
              <a:latin typeface="Arial" panose="020B0604020202020204" pitchFamily="34" charset="0"/>
              <a:cs typeface="Arial" panose="020B0604020202020204" pitchFamily="34" charset="0"/>
            </a:endParaRPr>
          </a:p>
        </p:txBody>
      </p:sp>
      <p:sp>
        <p:nvSpPr>
          <p:cNvPr id="8" name="TextBox 8"/>
          <p:cNvSpPr txBox="1"/>
          <p:nvPr/>
        </p:nvSpPr>
        <p:spPr>
          <a:xfrm>
            <a:off x="5411894" y="375405"/>
            <a:ext cx="993481" cy="154209"/>
          </a:xfrm>
          <a:prstGeom prst="rect">
            <a:avLst/>
          </a:prstGeom>
        </p:spPr>
        <p:txBody>
          <a:bodyPr lIns="0" tIns="0" rIns="0" bIns="0" rtlCol="0" anchor="t">
            <a:spAutoFit/>
          </a:bodyPr>
          <a:lstStyle/>
          <a:p>
            <a:pPr>
              <a:lnSpc>
                <a:spcPts val="1260"/>
              </a:lnSpc>
            </a:pPr>
            <a:r>
              <a:rPr lang="en-US" sz="1000" dirty="0">
                <a:latin typeface="Arial" panose="020B0604020202020204" pitchFamily="34" charset="0"/>
                <a:cs typeface="Arial" panose="020B0604020202020204" pitchFamily="34" charset="0"/>
              </a:rPr>
              <a:t>+123-456-7890</a:t>
            </a:r>
          </a:p>
        </p:txBody>
      </p:sp>
      <p:sp>
        <p:nvSpPr>
          <p:cNvPr id="28" name="TextBox 28"/>
          <p:cNvSpPr txBox="1"/>
          <p:nvPr/>
        </p:nvSpPr>
        <p:spPr>
          <a:xfrm>
            <a:off x="634620" y="1971496"/>
            <a:ext cx="6509983" cy="307777"/>
          </a:xfrm>
          <a:prstGeom prst="rect">
            <a:avLst/>
          </a:prstGeom>
        </p:spPr>
        <p:txBody>
          <a:bodyPr wrap="square" lIns="0" tIns="0" rIns="0" bIns="0" rtlCol="0" anchor="t">
            <a:spAutoFit/>
          </a:bodyPr>
          <a:lstStyle/>
          <a:p>
            <a:r>
              <a:rPr lang="en-US" sz="1000" dirty="0">
                <a:latin typeface="Arial" panose="020B0604020202020204" pitchFamily="34" charset="0"/>
                <a:cs typeface="Arial" panose="020B0604020202020204" pitchFamily="34" charset="0"/>
              </a:rPr>
              <a:t>Aiming to "make life multi-planetary" and establish a human colony on Mars to reduce "risk of human </a:t>
            </a:r>
            <a:r>
              <a:rPr lang="en-US" sz="1000" dirty="0" smtClean="0">
                <a:latin typeface="Arial" panose="020B0604020202020204" pitchFamily="34" charset="0"/>
                <a:cs typeface="Arial" panose="020B0604020202020204" pitchFamily="34" charset="0"/>
              </a:rPr>
              <a:t>extinction". </a:t>
            </a:r>
            <a:r>
              <a:rPr lang="en-US" sz="1000" dirty="0">
                <a:latin typeface="Arial" panose="020B0604020202020204" pitchFamily="34" charset="0"/>
                <a:cs typeface="Arial" panose="020B0604020202020204" pitchFamily="34" charset="0"/>
              </a:rPr>
              <a:t>Dedicated to mitigate global warming through sustainable energy production and consumption.</a:t>
            </a:r>
          </a:p>
        </p:txBody>
      </p:sp>
      <p:sp>
        <p:nvSpPr>
          <p:cNvPr id="33" name="TextBox 33"/>
          <p:cNvSpPr txBox="1"/>
          <p:nvPr/>
        </p:nvSpPr>
        <p:spPr>
          <a:xfrm>
            <a:off x="642575" y="2771910"/>
            <a:ext cx="2059114" cy="176395"/>
          </a:xfrm>
          <a:prstGeom prst="rect">
            <a:avLst/>
          </a:prstGeom>
        </p:spPr>
        <p:txBody>
          <a:bodyPr lIns="0" tIns="0" rIns="0" bIns="0" rtlCol="0" anchor="t">
            <a:spAutoFit/>
          </a:bodyPr>
          <a:lstStyle/>
          <a:p>
            <a:pPr>
              <a:lnSpc>
                <a:spcPts val="1540"/>
              </a:lnSpc>
            </a:pPr>
            <a:r>
              <a:rPr lang="en-US" sz="1100" b="1" spc="33" dirty="0">
                <a:solidFill>
                  <a:schemeClr val="accent2"/>
                </a:solidFill>
                <a:latin typeface="Arial" panose="020B0604020202020204" pitchFamily="34" charset="0"/>
                <a:cs typeface="Arial" panose="020B0604020202020204" pitchFamily="34" charset="0"/>
              </a:rPr>
              <a:t>WORK EXPERIENCE</a:t>
            </a:r>
          </a:p>
        </p:txBody>
      </p:sp>
      <p:sp>
        <p:nvSpPr>
          <p:cNvPr id="34" name="TextBox 34"/>
          <p:cNvSpPr txBox="1"/>
          <p:nvPr/>
        </p:nvSpPr>
        <p:spPr>
          <a:xfrm>
            <a:off x="5155947" y="8077099"/>
            <a:ext cx="1631766" cy="500137"/>
          </a:xfrm>
          <a:prstGeom prst="rect">
            <a:avLst/>
          </a:prstGeom>
        </p:spPr>
        <p:txBody>
          <a:bodyPr lIns="0" tIns="0" rIns="0" bIns="0" rtlCol="0" anchor="t">
            <a:spAutoFit/>
          </a:bodyPr>
          <a:lstStyle/>
          <a:p>
            <a:pPr>
              <a:lnSpc>
                <a:spcPts val="1260"/>
              </a:lnSpc>
            </a:pPr>
            <a:r>
              <a:rPr lang="fi-FI" sz="1000" dirty="0" smtClean="0">
                <a:latin typeface="Arial" panose="020B0604020202020204" pitchFamily="34" charset="0"/>
                <a:cs typeface="Arial" panose="020B0604020202020204" pitchFamily="34" charset="0"/>
              </a:rPr>
              <a:t>09/1992 – 06/1995</a:t>
            </a:r>
            <a:endParaRPr lang="en-US" sz="1000" dirty="0" smtClean="0">
              <a:latin typeface="Arial" panose="020B0604020202020204" pitchFamily="34" charset="0"/>
              <a:cs typeface="Arial" panose="020B0604020202020204" pitchFamily="34" charset="0"/>
            </a:endParaRPr>
          </a:p>
          <a:p>
            <a:pPr>
              <a:lnSpc>
                <a:spcPts val="1260"/>
              </a:lnSpc>
            </a:pPr>
            <a:r>
              <a:rPr lang="en-US" sz="1000" dirty="0" smtClean="0">
                <a:latin typeface="Arial" panose="020B0604020202020204" pitchFamily="34" charset="0"/>
                <a:cs typeface="Arial" panose="020B0604020202020204" pitchFamily="34" charset="0"/>
              </a:rPr>
              <a:t>Wharton School of the University of Pennsylvania</a:t>
            </a:r>
            <a:endParaRPr lang="en-US" sz="1000" dirty="0">
              <a:latin typeface="Arial" panose="020B0604020202020204" pitchFamily="34" charset="0"/>
              <a:cs typeface="Arial" panose="020B0604020202020204" pitchFamily="34" charset="0"/>
            </a:endParaRPr>
          </a:p>
        </p:txBody>
      </p:sp>
      <p:sp>
        <p:nvSpPr>
          <p:cNvPr id="35" name="TextBox 35"/>
          <p:cNvSpPr txBox="1"/>
          <p:nvPr/>
        </p:nvSpPr>
        <p:spPr>
          <a:xfrm>
            <a:off x="5155947" y="7843712"/>
            <a:ext cx="1631766" cy="163827"/>
          </a:xfrm>
          <a:prstGeom prst="rect">
            <a:avLst/>
          </a:prstGeom>
        </p:spPr>
        <p:txBody>
          <a:bodyPr lIns="0" tIns="0" rIns="0" bIns="0" rtlCol="0" anchor="t">
            <a:spAutoFit/>
          </a:bodyPr>
          <a:lstStyle/>
          <a:p>
            <a:pPr>
              <a:lnSpc>
                <a:spcPts val="1400"/>
              </a:lnSpc>
            </a:pPr>
            <a:r>
              <a:rPr lang="en-US" sz="1000" b="1" dirty="0" smtClean="0">
                <a:latin typeface="Arial" panose="020B0604020202020204" pitchFamily="34" charset="0"/>
                <a:cs typeface="Arial" panose="020B0604020202020204" pitchFamily="34" charset="0"/>
              </a:rPr>
              <a:t>BS in Economics</a:t>
            </a:r>
            <a:endParaRPr lang="en-US" sz="1000" b="1" dirty="0">
              <a:latin typeface="Arial" panose="020B0604020202020204" pitchFamily="34" charset="0"/>
              <a:cs typeface="Arial" panose="020B0604020202020204" pitchFamily="34" charset="0"/>
            </a:endParaRPr>
          </a:p>
        </p:txBody>
      </p:sp>
      <p:sp>
        <p:nvSpPr>
          <p:cNvPr id="36" name="TextBox 36"/>
          <p:cNvSpPr txBox="1"/>
          <p:nvPr/>
        </p:nvSpPr>
        <p:spPr>
          <a:xfrm>
            <a:off x="5146630" y="9018067"/>
            <a:ext cx="1641083" cy="500137"/>
          </a:xfrm>
          <a:prstGeom prst="rect">
            <a:avLst/>
          </a:prstGeom>
        </p:spPr>
        <p:txBody>
          <a:bodyPr lIns="0" tIns="0" rIns="0" bIns="0" rtlCol="0" anchor="t">
            <a:spAutoFit/>
          </a:bodyPr>
          <a:lstStyle/>
          <a:p>
            <a:pPr>
              <a:lnSpc>
                <a:spcPts val="1260"/>
              </a:lnSpc>
            </a:pPr>
            <a:r>
              <a:rPr lang="fi-FI" sz="1000" dirty="0" smtClean="0">
                <a:latin typeface="Arial" panose="020B0604020202020204" pitchFamily="34" charset="0"/>
                <a:cs typeface="Arial" panose="020B0604020202020204" pitchFamily="34" charset="0"/>
              </a:rPr>
              <a:t>09/1992 – 06/1995 </a:t>
            </a:r>
            <a:endParaRPr lang="en-US" sz="1000" dirty="0" smtClean="0">
              <a:latin typeface="Arial" panose="020B0604020202020204" pitchFamily="34" charset="0"/>
              <a:cs typeface="Arial" panose="020B0604020202020204" pitchFamily="34" charset="0"/>
            </a:endParaRPr>
          </a:p>
          <a:p>
            <a:pPr>
              <a:lnSpc>
                <a:spcPts val="1260"/>
              </a:lnSpc>
            </a:pPr>
            <a:r>
              <a:rPr lang="en-US" sz="1000" dirty="0" smtClean="0">
                <a:latin typeface="Arial" panose="020B0604020202020204" pitchFamily="34" charset="0"/>
                <a:cs typeface="Arial" panose="020B0604020202020204" pitchFamily="34" charset="0"/>
              </a:rPr>
              <a:t>Penn’s College of Arts and Sciences</a:t>
            </a:r>
            <a:endParaRPr lang="en-US" sz="1000" dirty="0">
              <a:latin typeface="Arial" panose="020B0604020202020204" pitchFamily="34" charset="0"/>
              <a:cs typeface="Arial" panose="020B0604020202020204" pitchFamily="34" charset="0"/>
            </a:endParaRPr>
          </a:p>
        </p:txBody>
      </p:sp>
      <p:sp>
        <p:nvSpPr>
          <p:cNvPr id="37" name="TextBox 37"/>
          <p:cNvSpPr txBox="1"/>
          <p:nvPr/>
        </p:nvSpPr>
        <p:spPr>
          <a:xfrm>
            <a:off x="5146630" y="8784680"/>
            <a:ext cx="1641083" cy="163827"/>
          </a:xfrm>
          <a:prstGeom prst="rect">
            <a:avLst/>
          </a:prstGeom>
        </p:spPr>
        <p:txBody>
          <a:bodyPr lIns="0" tIns="0" rIns="0" bIns="0" rtlCol="0" anchor="t">
            <a:spAutoFit/>
          </a:bodyPr>
          <a:lstStyle/>
          <a:p>
            <a:pPr>
              <a:lnSpc>
                <a:spcPts val="1400"/>
              </a:lnSpc>
            </a:pPr>
            <a:r>
              <a:rPr lang="en-US" sz="1000" b="1" dirty="0" smtClean="0">
                <a:latin typeface="Arial" panose="020B0604020202020204" pitchFamily="34" charset="0"/>
                <a:cs typeface="Arial" panose="020B0604020202020204" pitchFamily="34" charset="0"/>
              </a:rPr>
              <a:t>BS in Physics</a:t>
            </a:r>
            <a:endParaRPr lang="en-US" sz="1000" b="1" dirty="0">
              <a:latin typeface="Arial" panose="020B0604020202020204" pitchFamily="34" charset="0"/>
              <a:cs typeface="Arial" panose="020B0604020202020204" pitchFamily="34" charset="0"/>
            </a:endParaRPr>
          </a:p>
        </p:txBody>
      </p:sp>
      <p:sp>
        <p:nvSpPr>
          <p:cNvPr id="38" name="TextBox 38"/>
          <p:cNvSpPr txBox="1"/>
          <p:nvPr/>
        </p:nvSpPr>
        <p:spPr>
          <a:xfrm>
            <a:off x="1952405" y="328849"/>
            <a:ext cx="3108960" cy="466474"/>
          </a:xfrm>
          <a:prstGeom prst="rect">
            <a:avLst/>
          </a:prstGeom>
        </p:spPr>
        <p:txBody>
          <a:bodyPr wrap="square" lIns="0" tIns="0" rIns="0" bIns="0" rtlCol="0" anchor="t">
            <a:spAutoFit/>
          </a:bodyPr>
          <a:lstStyle/>
          <a:p>
            <a:pPr>
              <a:lnSpc>
                <a:spcPts val="3955"/>
              </a:lnSpc>
            </a:pPr>
            <a:r>
              <a:rPr lang="en-US" sz="2800" dirty="0" smtClean="0">
                <a:latin typeface="Arial" panose="020B0604020202020204" pitchFamily="34" charset="0"/>
                <a:cs typeface="Arial" panose="020B0604020202020204" pitchFamily="34" charset="0"/>
              </a:rPr>
              <a:t>Elon Musk</a:t>
            </a:r>
            <a:endParaRPr lang="en-US" sz="2800" dirty="0">
              <a:latin typeface="Arial" panose="020B0604020202020204" pitchFamily="34" charset="0"/>
              <a:cs typeface="Arial" panose="020B0604020202020204" pitchFamily="34" charset="0"/>
            </a:endParaRPr>
          </a:p>
        </p:txBody>
      </p:sp>
      <p:sp>
        <p:nvSpPr>
          <p:cNvPr id="39" name="TextBox 39"/>
          <p:cNvSpPr txBox="1"/>
          <p:nvPr/>
        </p:nvSpPr>
        <p:spPr>
          <a:xfrm>
            <a:off x="1952405" y="834114"/>
            <a:ext cx="3108960" cy="237053"/>
          </a:xfrm>
          <a:prstGeom prst="rect">
            <a:avLst/>
          </a:prstGeom>
        </p:spPr>
        <p:txBody>
          <a:bodyPr wrap="square" lIns="0" tIns="0" rIns="0" bIns="0" rtlCol="0" anchor="t">
            <a:spAutoFit/>
          </a:bodyPr>
          <a:lstStyle/>
          <a:p>
            <a:pPr>
              <a:lnSpc>
                <a:spcPts val="2100"/>
              </a:lnSpc>
            </a:pPr>
            <a:r>
              <a:rPr lang="en-US" sz="1200" dirty="0" smtClean="0">
                <a:latin typeface="Arial" panose="020B0604020202020204" pitchFamily="34" charset="0"/>
                <a:cs typeface="Arial" panose="020B0604020202020204" pitchFamily="34" charset="0"/>
              </a:rPr>
              <a:t>CEO, Entrepreneur, Engineer, Inventor</a:t>
            </a:r>
            <a:endParaRPr lang="en-US" sz="1200" dirty="0">
              <a:latin typeface="Arial" panose="020B0604020202020204" pitchFamily="34" charset="0"/>
              <a:cs typeface="Arial" panose="020B0604020202020204" pitchFamily="34" charset="0"/>
            </a:endParaRPr>
          </a:p>
        </p:txBody>
      </p:sp>
      <p:sp>
        <p:nvSpPr>
          <p:cNvPr id="42" name="TextBox 42"/>
          <p:cNvSpPr txBox="1"/>
          <p:nvPr/>
        </p:nvSpPr>
        <p:spPr>
          <a:xfrm>
            <a:off x="5145984" y="5019961"/>
            <a:ext cx="1512681" cy="176395"/>
          </a:xfrm>
          <a:prstGeom prst="rect">
            <a:avLst/>
          </a:prstGeom>
        </p:spPr>
        <p:txBody>
          <a:bodyPr lIns="0" tIns="0" rIns="0" bIns="0" rtlCol="0" anchor="t">
            <a:spAutoFit/>
          </a:bodyPr>
          <a:lstStyle/>
          <a:p>
            <a:pPr marL="0" lvl="0" indent="0" algn="l">
              <a:lnSpc>
                <a:spcPts val="1540"/>
              </a:lnSpc>
              <a:spcBef>
                <a:spcPct val="0"/>
              </a:spcBef>
            </a:pPr>
            <a:r>
              <a:rPr lang="en-US" sz="1100" b="1" u="none" spc="33" dirty="0" smtClean="0">
                <a:solidFill>
                  <a:schemeClr val="accent2"/>
                </a:solidFill>
                <a:latin typeface="Arial" panose="020B0604020202020204" pitchFamily="34" charset="0"/>
                <a:cs typeface="Arial" panose="020B0604020202020204" pitchFamily="34" charset="0"/>
              </a:rPr>
              <a:t>SKILLS</a:t>
            </a:r>
            <a:endParaRPr lang="en-US" sz="1100" b="1" u="none" spc="33" dirty="0">
              <a:solidFill>
                <a:schemeClr val="accent2"/>
              </a:solidFill>
              <a:latin typeface="Arial" panose="020B0604020202020204" pitchFamily="34" charset="0"/>
              <a:cs typeface="Arial" panose="020B0604020202020204" pitchFamily="34" charset="0"/>
            </a:endParaRPr>
          </a:p>
        </p:txBody>
      </p:sp>
      <p:sp>
        <p:nvSpPr>
          <p:cNvPr id="51" name="TextBox 51"/>
          <p:cNvSpPr txBox="1"/>
          <p:nvPr/>
        </p:nvSpPr>
        <p:spPr>
          <a:xfrm>
            <a:off x="5152678" y="2793154"/>
            <a:ext cx="1828800" cy="192360"/>
          </a:xfrm>
          <a:prstGeom prst="rect">
            <a:avLst/>
          </a:prstGeom>
        </p:spPr>
        <p:txBody>
          <a:bodyPr lIns="0" tIns="0" rIns="0" bIns="0" rtlCol="0" anchor="t">
            <a:spAutoFit/>
          </a:bodyPr>
          <a:lstStyle/>
          <a:p>
            <a:pPr marL="0" lvl="0" indent="0">
              <a:lnSpc>
                <a:spcPts val="1540"/>
              </a:lnSpc>
              <a:spcBef>
                <a:spcPct val="0"/>
              </a:spcBef>
            </a:pPr>
            <a:r>
              <a:rPr lang="en-US" sz="1100" b="1" spc="33" dirty="0" smtClean="0">
                <a:solidFill>
                  <a:schemeClr val="accent2"/>
                </a:solidFill>
                <a:latin typeface="Arial" panose="020B0604020202020204" pitchFamily="34" charset="0"/>
                <a:cs typeface="Arial" panose="020B0604020202020204" pitchFamily="34" charset="0"/>
              </a:rPr>
              <a:t>ACHIEVEMENTS</a:t>
            </a:r>
            <a:endParaRPr lang="en-US" sz="1100" b="1" spc="33" dirty="0">
              <a:solidFill>
                <a:schemeClr val="accent2"/>
              </a:solidFill>
              <a:latin typeface="Arial" panose="020B0604020202020204" pitchFamily="34" charset="0"/>
              <a:cs typeface="Arial" panose="020B0604020202020204" pitchFamily="34" charset="0"/>
            </a:endParaRPr>
          </a:p>
        </p:txBody>
      </p:sp>
      <p:sp>
        <p:nvSpPr>
          <p:cNvPr id="59" name="TextBox 29"/>
          <p:cNvSpPr txBox="1"/>
          <p:nvPr/>
        </p:nvSpPr>
        <p:spPr>
          <a:xfrm>
            <a:off x="634620" y="4599352"/>
            <a:ext cx="1641067" cy="132024"/>
          </a:xfrm>
          <a:prstGeom prst="rect">
            <a:avLst/>
          </a:prstGeom>
        </p:spPr>
        <p:txBody>
          <a:bodyPr lIns="0" tIns="0" rIns="0" bIns="0" rtlCol="0" anchor="t">
            <a:spAutoFit/>
          </a:bodyPr>
          <a:lstStyle/>
          <a:p>
            <a:pPr marL="0" lvl="1" indent="0">
              <a:lnSpc>
                <a:spcPts val="1120"/>
              </a:lnSpc>
              <a:spcBef>
                <a:spcPct val="0"/>
              </a:spcBef>
            </a:pPr>
            <a:r>
              <a:rPr lang="en-US" sz="900" b="1" u="none" dirty="0" smtClean="0">
                <a:solidFill>
                  <a:schemeClr val="accent2"/>
                </a:solidFill>
                <a:latin typeface="Arial" panose="020B0604020202020204" pitchFamily="34" charset="0"/>
                <a:cs typeface="Arial" panose="020B0604020202020204" pitchFamily="34" charset="0"/>
              </a:rPr>
              <a:t>2006 </a:t>
            </a:r>
            <a:r>
              <a:rPr lang="en-US" sz="900" b="1" u="none" dirty="0">
                <a:solidFill>
                  <a:schemeClr val="accent2"/>
                </a:solidFill>
                <a:latin typeface="Arial" panose="020B0604020202020204" pitchFamily="34" charset="0"/>
                <a:cs typeface="Arial" panose="020B0604020202020204" pitchFamily="34" charset="0"/>
              </a:rPr>
              <a:t>- </a:t>
            </a:r>
            <a:r>
              <a:rPr lang="en-US" sz="900" b="1" u="none" dirty="0" smtClean="0">
                <a:solidFill>
                  <a:schemeClr val="accent2"/>
                </a:solidFill>
                <a:latin typeface="Arial" panose="020B0604020202020204" pitchFamily="34" charset="0"/>
                <a:cs typeface="Arial" panose="020B0604020202020204" pitchFamily="34" charset="0"/>
              </a:rPr>
              <a:t>Present</a:t>
            </a:r>
            <a:endParaRPr lang="en-US" sz="900" b="1" u="none" dirty="0">
              <a:solidFill>
                <a:schemeClr val="accent2"/>
              </a:solidFill>
              <a:latin typeface="Arial" panose="020B0604020202020204" pitchFamily="34" charset="0"/>
              <a:cs typeface="Arial" panose="020B0604020202020204" pitchFamily="34" charset="0"/>
            </a:endParaRPr>
          </a:p>
        </p:txBody>
      </p:sp>
      <p:sp>
        <p:nvSpPr>
          <p:cNvPr id="60" name="TextBox 31"/>
          <p:cNvSpPr txBox="1"/>
          <p:nvPr/>
        </p:nvSpPr>
        <p:spPr>
          <a:xfrm>
            <a:off x="642574" y="4370831"/>
            <a:ext cx="3566160" cy="179536"/>
          </a:xfrm>
          <a:prstGeom prst="rect">
            <a:avLst/>
          </a:prstGeom>
        </p:spPr>
        <p:txBody>
          <a:bodyPr lIns="0" tIns="0" rIns="0" bIns="0" rtlCol="0" anchor="t">
            <a:spAutoFit/>
          </a:bodyPr>
          <a:lstStyle/>
          <a:p>
            <a:pPr>
              <a:lnSpc>
                <a:spcPts val="1400"/>
              </a:lnSpc>
            </a:pPr>
            <a:r>
              <a:rPr lang="en-US" sz="1000" b="1" dirty="0" smtClean="0">
                <a:latin typeface="Arial" panose="020B0604020202020204" pitchFamily="34" charset="0"/>
                <a:cs typeface="Arial" panose="020B0604020202020204" pitchFamily="34" charset="0"/>
              </a:rPr>
              <a:t>Co-Founder, Former Chairman / </a:t>
            </a:r>
            <a:r>
              <a:rPr lang="en-US" sz="1000" b="1" dirty="0" err="1" smtClean="0">
                <a:latin typeface="Arial" panose="020B0604020202020204" pitchFamily="34" charset="0"/>
                <a:cs typeface="Arial" panose="020B0604020202020204" pitchFamily="34" charset="0"/>
              </a:rPr>
              <a:t>SolarCity</a:t>
            </a:r>
            <a:endParaRPr lang="en-US" sz="1000" b="1" dirty="0">
              <a:latin typeface="Arial" panose="020B0604020202020204" pitchFamily="34" charset="0"/>
              <a:cs typeface="Arial" panose="020B0604020202020204" pitchFamily="34" charset="0"/>
            </a:endParaRPr>
          </a:p>
        </p:txBody>
      </p:sp>
      <p:sp>
        <p:nvSpPr>
          <p:cNvPr id="61" name="TextBox 28"/>
          <p:cNvSpPr txBox="1"/>
          <p:nvPr/>
        </p:nvSpPr>
        <p:spPr>
          <a:xfrm>
            <a:off x="642573" y="4774284"/>
            <a:ext cx="3749040" cy="615553"/>
          </a:xfrm>
          <a:prstGeom prst="rect">
            <a:avLst/>
          </a:prstGeom>
        </p:spPr>
        <p:txBody>
          <a:bodyPr wrap="square" lIns="0" tIns="0" rIns="0" bIns="0" rtlCol="0" anchor="t">
            <a:spAutoFit/>
          </a:bodyPr>
          <a:lstStyle/>
          <a:p>
            <a:pPr marL="171450" indent="-171450">
              <a:buFont typeface="Arial" panose="020B0604020202020204" pitchFamily="34" charset="0"/>
              <a:buChar char="•"/>
            </a:pPr>
            <a:r>
              <a:rPr lang="en-US" sz="1000" dirty="0">
                <a:latin typeface="Arial" panose="020B0604020202020204" pitchFamily="34" charset="0"/>
                <a:cs typeface="Arial" panose="020B0604020202020204" pitchFamily="34" charset="0"/>
              </a:rPr>
              <a:t>Facilitated a partnership between </a:t>
            </a:r>
            <a:r>
              <a:rPr lang="en-US" sz="1000" dirty="0" err="1">
                <a:latin typeface="Arial" panose="020B0604020202020204" pitchFamily="34" charset="0"/>
                <a:cs typeface="Arial" panose="020B0604020202020204" pitchFamily="34" charset="0"/>
              </a:rPr>
              <a:t>SolarCity</a:t>
            </a:r>
            <a:r>
              <a:rPr lang="en-US" sz="1000" dirty="0">
                <a:latin typeface="Arial" panose="020B0604020202020204" pitchFamily="34" charset="0"/>
                <a:cs typeface="Arial" panose="020B0604020202020204" pitchFamily="34" charset="0"/>
              </a:rPr>
              <a:t> and Tesla to use the batteries from electric cars to reduce the impact of rooftop solar on the electrical </a:t>
            </a:r>
            <a:r>
              <a:rPr lang="en-US" sz="1000" dirty="0" smtClean="0">
                <a:latin typeface="Arial" panose="020B0604020202020204" pitchFamily="34" charset="0"/>
                <a:cs typeface="Arial" panose="020B0604020202020204" pitchFamily="34" charset="0"/>
              </a:rPr>
              <a:t>grid</a:t>
            </a:r>
            <a:endParaRPr lang="en-US" sz="10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1000" dirty="0">
                <a:latin typeface="Arial" panose="020B0604020202020204" pitchFamily="34" charset="0"/>
                <a:cs typeface="Arial" panose="020B0604020202020204" pitchFamily="34" charset="0"/>
              </a:rPr>
              <a:t>Providing the initial idea and financial resources</a:t>
            </a:r>
          </a:p>
        </p:txBody>
      </p:sp>
      <p:sp>
        <p:nvSpPr>
          <p:cNvPr id="63" name="TextBox 29"/>
          <p:cNvSpPr txBox="1"/>
          <p:nvPr/>
        </p:nvSpPr>
        <p:spPr>
          <a:xfrm>
            <a:off x="634620" y="5814493"/>
            <a:ext cx="1641067" cy="132024"/>
          </a:xfrm>
          <a:prstGeom prst="rect">
            <a:avLst/>
          </a:prstGeom>
        </p:spPr>
        <p:txBody>
          <a:bodyPr lIns="0" tIns="0" rIns="0" bIns="0" rtlCol="0" anchor="t">
            <a:spAutoFit/>
          </a:bodyPr>
          <a:lstStyle/>
          <a:p>
            <a:pPr marL="0" lvl="1" indent="0">
              <a:lnSpc>
                <a:spcPts val="1120"/>
              </a:lnSpc>
              <a:spcBef>
                <a:spcPct val="0"/>
              </a:spcBef>
            </a:pPr>
            <a:r>
              <a:rPr lang="en-US" sz="900" b="1" u="none" dirty="0" smtClean="0">
                <a:solidFill>
                  <a:schemeClr val="accent2"/>
                </a:solidFill>
                <a:latin typeface="Arial" panose="020B0604020202020204" pitchFamily="34" charset="0"/>
                <a:cs typeface="Arial" panose="020B0604020202020204" pitchFamily="34" charset="0"/>
              </a:rPr>
              <a:t>2004 </a:t>
            </a:r>
            <a:r>
              <a:rPr lang="en-US" sz="900" b="1" u="none" dirty="0">
                <a:solidFill>
                  <a:schemeClr val="accent2"/>
                </a:solidFill>
                <a:latin typeface="Arial" panose="020B0604020202020204" pitchFamily="34" charset="0"/>
                <a:cs typeface="Arial" panose="020B0604020202020204" pitchFamily="34" charset="0"/>
              </a:rPr>
              <a:t>- </a:t>
            </a:r>
            <a:r>
              <a:rPr lang="en-US" sz="900" b="1" u="none" dirty="0" smtClean="0">
                <a:solidFill>
                  <a:schemeClr val="accent2"/>
                </a:solidFill>
                <a:latin typeface="Arial" panose="020B0604020202020204" pitchFamily="34" charset="0"/>
                <a:cs typeface="Arial" panose="020B0604020202020204" pitchFamily="34" charset="0"/>
              </a:rPr>
              <a:t>Present</a:t>
            </a:r>
            <a:endParaRPr lang="en-US" sz="900" b="1" u="none" dirty="0">
              <a:solidFill>
                <a:schemeClr val="accent2"/>
              </a:solidFill>
              <a:latin typeface="Arial" panose="020B0604020202020204" pitchFamily="34" charset="0"/>
              <a:cs typeface="Arial" panose="020B0604020202020204" pitchFamily="34" charset="0"/>
            </a:endParaRPr>
          </a:p>
        </p:txBody>
      </p:sp>
      <p:sp>
        <p:nvSpPr>
          <p:cNvPr id="64" name="TextBox 31"/>
          <p:cNvSpPr txBox="1"/>
          <p:nvPr/>
        </p:nvSpPr>
        <p:spPr>
          <a:xfrm>
            <a:off x="642574" y="5585972"/>
            <a:ext cx="3657600" cy="179536"/>
          </a:xfrm>
          <a:prstGeom prst="rect">
            <a:avLst/>
          </a:prstGeom>
        </p:spPr>
        <p:txBody>
          <a:bodyPr lIns="0" tIns="0" rIns="0" bIns="0" rtlCol="0" anchor="t">
            <a:spAutoFit/>
          </a:bodyPr>
          <a:lstStyle/>
          <a:p>
            <a:pPr>
              <a:lnSpc>
                <a:spcPts val="1400"/>
              </a:lnSpc>
            </a:pPr>
            <a:r>
              <a:rPr lang="en-US" sz="1000" b="1" dirty="0" smtClean="0">
                <a:latin typeface="Arial" panose="020B0604020202020204" pitchFamily="34" charset="0"/>
                <a:cs typeface="Arial" panose="020B0604020202020204" pitchFamily="34" charset="0"/>
              </a:rPr>
              <a:t>CEO and Product Architect / Tesla Motors</a:t>
            </a:r>
            <a:endParaRPr lang="en-US" sz="1000" b="1" dirty="0">
              <a:latin typeface="Arial" panose="020B0604020202020204" pitchFamily="34" charset="0"/>
              <a:cs typeface="Arial" panose="020B0604020202020204" pitchFamily="34" charset="0"/>
            </a:endParaRPr>
          </a:p>
        </p:txBody>
      </p:sp>
      <p:sp>
        <p:nvSpPr>
          <p:cNvPr id="65" name="TextBox 28"/>
          <p:cNvSpPr txBox="1"/>
          <p:nvPr/>
        </p:nvSpPr>
        <p:spPr>
          <a:xfrm>
            <a:off x="642573" y="5989425"/>
            <a:ext cx="3749040" cy="1231106"/>
          </a:xfrm>
          <a:prstGeom prst="rect">
            <a:avLst/>
          </a:prstGeom>
        </p:spPr>
        <p:txBody>
          <a:bodyPr wrap="square" lIns="0" tIns="0" rIns="0" bIns="0" rtlCol="0" anchor="t">
            <a:spAutoFit/>
          </a:bodyPr>
          <a:lstStyle/>
          <a:p>
            <a:pPr marL="171450" indent="-171450">
              <a:buFont typeface="Arial" panose="020B0604020202020204" pitchFamily="34" charset="0"/>
              <a:buChar char="•"/>
            </a:pPr>
            <a:r>
              <a:rPr lang="en-US" sz="1000" dirty="0">
                <a:latin typeface="Arial" panose="020B0604020202020204" pitchFamily="34" charset="0"/>
                <a:cs typeface="Arial" panose="020B0604020202020204" pitchFamily="34" charset="0"/>
              </a:rPr>
              <a:t>Oversee the company's product strategy at the moment, which includes the creation of increasingly inexpensive electric vehicles for the general public</a:t>
            </a:r>
          </a:p>
          <a:p>
            <a:pPr marL="171450" indent="-171450">
              <a:buFont typeface="Arial" panose="020B0604020202020204" pitchFamily="34" charset="0"/>
              <a:buChar char="•"/>
            </a:pPr>
            <a:r>
              <a:rPr lang="en-US" sz="1000" dirty="0">
                <a:latin typeface="Arial" panose="020B0604020202020204" pitchFamily="34" charset="0"/>
                <a:cs typeface="Arial" panose="020B0604020202020204" pitchFamily="34" charset="0"/>
              </a:rPr>
              <a:t>Insisted on utilizing carbon fiber composite materials in the hull in order to reduce weight. Also created a battery module and other design elements, like the headlamps</a:t>
            </a:r>
          </a:p>
          <a:p>
            <a:pPr marL="171450" indent="-171450">
              <a:buFont typeface="Arial" panose="020B0604020202020204" pitchFamily="34" charset="0"/>
              <a:buChar char="•"/>
            </a:pPr>
            <a:r>
              <a:rPr lang="en-US" sz="1000" dirty="0">
                <a:latin typeface="Arial" panose="020B0604020202020204" pitchFamily="34" charset="0"/>
                <a:cs typeface="Arial" panose="020B0604020202020204" pitchFamily="34" charset="0"/>
              </a:rPr>
              <a:t>Won a 2006 Global Green product design award for the design of the Tesla Roadster</a:t>
            </a:r>
          </a:p>
        </p:txBody>
      </p:sp>
      <p:sp>
        <p:nvSpPr>
          <p:cNvPr id="67" name="TextBox 29"/>
          <p:cNvSpPr txBox="1"/>
          <p:nvPr/>
        </p:nvSpPr>
        <p:spPr>
          <a:xfrm>
            <a:off x="634620" y="7673290"/>
            <a:ext cx="1641067" cy="132024"/>
          </a:xfrm>
          <a:prstGeom prst="rect">
            <a:avLst/>
          </a:prstGeom>
        </p:spPr>
        <p:txBody>
          <a:bodyPr lIns="0" tIns="0" rIns="0" bIns="0" rtlCol="0" anchor="t">
            <a:spAutoFit/>
          </a:bodyPr>
          <a:lstStyle/>
          <a:p>
            <a:pPr marL="0" lvl="1" indent="0">
              <a:lnSpc>
                <a:spcPts val="1120"/>
              </a:lnSpc>
              <a:spcBef>
                <a:spcPct val="0"/>
              </a:spcBef>
            </a:pPr>
            <a:r>
              <a:rPr lang="en-US" sz="900" b="1" u="none" dirty="0" smtClean="0">
                <a:solidFill>
                  <a:schemeClr val="accent2"/>
                </a:solidFill>
                <a:latin typeface="Arial" panose="020B0604020202020204" pitchFamily="34" charset="0"/>
                <a:cs typeface="Arial" panose="020B0604020202020204" pitchFamily="34" charset="0"/>
              </a:rPr>
              <a:t>2002 </a:t>
            </a:r>
            <a:r>
              <a:rPr lang="en-US" sz="900" b="1" u="none" dirty="0">
                <a:solidFill>
                  <a:schemeClr val="accent2"/>
                </a:solidFill>
                <a:latin typeface="Arial" panose="020B0604020202020204" pitchFamily="34" charset="0"/>
                <a:cs typeface="Arial" panose="020B0604020202020204" pitchFamily="34" charset="0"/>
              </a:rPr>
              <a:t>- </a:t>
            </a:r>
            <a:r>
              <a:rPr lang="en-US" sz="900" b="1" u="none" dirty="0" smtClean="0">
                <a:solidFill>
                  <a:schemeClr val="accent2"/>
                </a:solidFill>
                <a:latin typeface="Arial" panose="020B0604020202020204" pitchFamily="34" charset="0"/>
                <a:cs typeface="Arial" panose="020B0604020202020204" pitchFamily="34" charset="0"/>
              </a:rPr>
              <a:t>Present</a:t>
            </a:r>
            <a:endParaRPr lang="en-US" sz="900" b="1" u="none" dirty="0">
              <a:solidFill>
                <a:schemeClr val="accent2"/>
              </a:solidFill>
              <a:latin typeface="Arial" panose="020B0604020202020204" pitchFamily="34" charset="0"/>
              <a:cs typeface="Arial" panose="020B0604020202020204" pitchFamily="34" charset="0"/>
            </a:endParaRPr>
          </a:p>
        </p:txBody>
      </p:sp>
      <p:sp>
        <p:nvSpPr>
          <p:cNvPr id="68" name="TextBox 31"/>
          <p:cNvSpPr txBox="1"/>
          <p:nvPr/>
        </p:nvSpPr>
        <p:spPr>
          <a:xfrm>
            <a:off x="642574" y="7444769"/>
            <a:ext cx="3566160" cy="179536"/>
          </a:xfrm>
          <a:prstGeom prst="rect">
            <a:avLst/>
          </a:prstGeom>
        </p:spPr>
        <p:txBody>
          <a:bodyPr lIns="0" tIns="0" rIns="0" bIns="0" rtlCol="0" anchor="t">
            <a:spAutoFit/>
          </a:bodyPr>
          <a:lstStyle/>
          <a:p>
            <a:pPr>
              <a:lnSpc>
                <a:spcPts val="1400"/>
              </a:lnSpc>
            </a:pPr>
            <a:r>
              <a:rPr lang="en-US" sz="1000" b="1" dirty="0" smtClean="0">
                <a:latin typeface="Arial" panose="020B0604020202020204" pitchFamily="34" charset="0"/>
                <a:cs typeface="Arial" panose="020B0604020202020204" pitchFamily="34" charset="0"/>
              </a:rPr>
              <a:t>CEO, Founder / SpaceX</a:t>
            </a:r>
            <a:endParaRPr lang="en-US" sz="1000" b="1" dirty="0">
              <a:latin typeface="Arial" panose="020B0604020202020204" pitchFamily="34" charset="0"/>
              <a:cs typeface="Arial" panose="020B0604020202020204" pitchFamily="34" charset="0"/>
            </a:endParaRPr>
          </a:p>
        </p:txBody>
      </p:sp>
      <p:sp>
        <p:nvSpPr>
          <p:cNvPr id="69" name="TextBox 28"/>
          <p:cNvSpPr txBox="1"/>
          <p:nvPr/>
        </p:nvSpPr>
        <p:spPr>
          <a:xfrm>
            <a:off x="642573" y="7848222"/>
            <a:ext cx="3749040" cy="923330"/>
          </a:xfrm>
          <a:prstGeom prst="rect">
            <a:avLst/>
          </a:prstGeom>
        </p:spPr>
        <p:txBody>
          <a:bodyPr wrap="square" lIns="0" tIns="0" rIns="0" bIns="0" rtlCol="0" anchor="t">
            <a:spAutoFit/>
          </a:bodyPr>
          <a:lstStyle/>
          <a:p>
            <a:pPr marL="171450" indent="-171450">
              <a:buFont typeface="Arial" panose="020B0604020202020204" pitchFamily="34" charset="0"/>
              <a:buChar char="•"/>
            </a:pPr>
            <a:r>
              <a:rPr lang="en-US" sz="1000" dirty="0">
                <a:latin typeface="Arial" panose="020B0604020202020204" pitchFamily="34" charset="0"/>
                <a:cs typeface="Arial" panose="020B0604020202020204" pitchFamily="34" charset="0"/>
              </a:rPr>
              <a:t>Plans to lower the cost of space travel to help humans inhabit </a:t>
            </a:r>
            <a:r>
              <a:rPr lang="en-US" sz="1000" dirty="0" smtClean="0">
                <a:latin typeface="Arial" panose="020B0604020202020204" pitchFamily="34" charset="0"/>
                <a:cs typeface="Arial" panose="020B0604020202020204" pitchFamily="34" charset="0"/>
              </a:rPr>
              <a:t>Mars</a:t>
            </a:r>
            <a:endParaRPr lang="en-US" sz="10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1000" dirty="0">
                <a:latin typeface="Arial" panose="020B0604020202020204" pitchFamily="34" charset="0"/>
                <a:cs typeface="Arial" panose="020B0604020202020204" pitchFamily="34" charset="0"/>
              </a:rPr>
              <a:t>Oversee the development of rockets and spacecraft for mission to Earth orbit and eventually other planets</a:t>
            </a:r>
          </a:p>
          <a:p>
            <a:pPr marL="171450" indent="-171450">
              <a:buFont typeface="Arial" panose="020B0604020202020204" pitchFamily="34" charset="0"/>
              <a:buChar char="•"/>
            </a:pPr>
            <a:r>
              <a:rPr lang="en-US" sz="1000" dirty="0">
                <a:latin typeface="Arial" panose="020B0604020202020204" pitchFamily="34" charset="0"/>
                <a:cs typeface="Arial" panose="020B0604020202020204" pitchFamily="34" charset="0"/>
              </a:rPr>
              <a:t>Developed the Falcon 9 spacecraft, which, after the space shuttle's retirement in 2011, took its position</a:t>
            </a:r>
          </a:p>
        </p:txBody>
      </p:sp>
      <p:sp>
        <p:nvSpPr>
          <p:cNvPr id="71" name="TextBox 33"/>
          <p:cNvSpPr txBox="1"/>
          <p:nvPr/>
        </p:nvSpPr>
        <p:spPr>
          <a:xfrm>
            <a:off x="634620" y="1696670"/>
            <a:ext cx="2059114" cy="176395"/>
          </a:xfrm>
          <a:prstGeom prst="rect">
            <a:avLst/>
          </a:prstGeom>
        </p:spPr>
        <p:txBody>
          <a:bodyPr lIns="0" tIns="0" rIns="0" bIns="0" rtlCol="0" anchor="t">
            <a:spAutoFit/>
          </a:bodyPr>
          <a:lstStyle/>
          <a:p>
            <a:pPr>
              <a:lnSpc>
                <a:spcPts val="1540"/>
              </a:lnSpc>
            </a:pPr>
            <a:r>
              <a:rPr lang="en-US" sz="1100" b="1" spc="33" dirty="0" smtClean="0">
                <a:solidFill>
                  <a:schemeClr val="accent2"/>
                </a:solidFill>
                <a:latin typeface="Arial" panose="020B0604020202020204" pitchFamily="34" charset="0"/>
                <a:cs typeface="Arial" panose="020B0604020202020204" pitchFamily="34" charset="0"/>
              </a:rPr>
              <a:t>SUMMARY</a:t>
            </a:r>
            <a:endParaRPr lang="en-US" sz="1100" b="1" spc="33" dirty="0">
              <a:solidFill>
                <a:schemeClr val="accent2"/>
              </a:solidFill>
              <a:latin typeface="Arial" panose="020B0604020202020204" pitchFamily="34" charset="0"/>
              <a:cs typeface="Arial" panose="020B0604020202020204" pitchFamily="34" charset="0"/>
            </a:endParaRPr>
          </a:p>
        </p:txBody>
      </p:sp>
      <p:sp>
        <p:nvSpPr>
          <p:cNvPr id="73" name="TextBox 29"/>
          <p:cNvSpPr txBox="1"/>
          <p:nvPr/>
        </p:nvSpPr>
        <p:spPr>
          <a:xfrm>
            <a:off x="634620" y="3381248"/>
            <a:ext cx="1641067" cy="132024"/>
          </a:xfrm>
          <a:prstGeom prst="rect">
            <a:avLst/>
          </a:prstGeom>
        </p:spPr>
        <p:txBody>
          <a:bodyPr lIns="0" tIns="0" rIns="0" bIns="0" rtlCol="0" anchor="t">
            <a:spAutoFit/>
          </a:bodyPr>
          <a:lstStyle/>
          <a:p>
            <a:pPr marL="0" lvl="1" indent="0">
              <a:lnSpc>
                <a:spcPts val="1120"/>
              </a:lnSpc>
              <a:spcBef>
                <a:spcPct val="0"/>
              </a:spcBef>
            </a:pPr>
            <a:r>
              <a:rPr lang="en-US" sz="900" b="1" u="none" dirty="0" smtClean="0">
                <a:solidFill>
                  <a:schemeClr val="accent2"/>
                </a:solidFill>
                <a:latin typeface="Arial" panose="020B0604020202020204" pitchFamily="34" charset="0"/>
                <a:cs typeface="Arial" panose="020B0604020202020204" pitchFamily="34" charset="0"/>
              </a:rPr>
              <a:t>2017 </a:t>
            </a:r>
            <a:r>
              <a:rPr lang="en-US" sz="900" b="1" u="none" dirty="0">
                <a:solidFill>
                  <a:schemeClr val="accent2"/>
                </a:solidFill>
                <a:latin typeface="Arial" panose="020B0604020202020204" pitchFamily="34" charset="0"/>
                <a:cs typeface="Arial" panose="020B0604020202020204" pitchFamily="34" charset="0"/>
              </a:rPr>
              <a:t>- </a:t>
            </a:r>
            <a:r>
              <a:rPr lang="en-US" sz="900" b="1" u="none" dirty="0" smtClean="0">
                <a:solidFill>
                  <a:schemeClr val="accent2"/>
                </a:solidFill>
                <a:latin typeface="Arial" panose="020B0604020202020204" pitchFamily="34" charset="0"/>
                <a:cs typeface="Arial" panose="020B0604020202020204" pitchFamily="34" charset="0"/>
              </a:rPr>
              <a:t>Present</a:t>
            </a:r>
            <a:endParaRPr lang="en-US" sz="900" b="1" u="none" dirty="0">
              <a:solidFill>
                <a:schemeClr val="accent2"/>
              </a:solidFill>
              <a:latin typeface="Arial" panose="020B0604020202020204" pitchFamily="34" charset="0"/>
              <a:cs typeface="Arial" panose="020B0604020202020204" pitchFamily="34" charset="0"/>
            </a:endParaRPr>
          </a:p>
        </p:txBody>
      </p:sp>
      <p:sp>
        <p:nvSpPr>
          <p:cNvPr id="74" name="TextBox 31"/>
          <p:cNvSpPr txBox="1"/>
          <p:nvPr/>
        </p:nvSpPr>
        <p:spPr>
          <a:xfrm>
            <a:off x="642574" y="3152727"/>
            <a:ext cx="3566160" cy="179536"/>
          </a:xfrm>
          <a:prstGeom prst="rect">
            <a:avLst/>
          </a:prstGeom>
        </p:spPr>
        <p:txBody>
          <a:bodyPr lIns="0" tIns="0" rIns="0" bIns="0" rtlCol="0" anchor="t">
            <a:spAutoFit/>
          </a:bodyPr>
          <a:lstStyle/>
          <a:p>
            <a:pPr>
              <a:lnSpc>
                <a:spcPts val="1400"/>
              </a:lnSpc>
            </a:pPr>
            <a:r>
              <a:rPr lang="en-US" sz="1000" b="1" dirty="0" smtClean="0">
                <a:latin typeface="Arial" panose="020B0604020202020204" pitchFamily="34" charset="0"/>
                <a:cs typeface="Arial" panose="020B0604020202020204" pitchFamily="34" charset="0"/>
              </a:rPr>
              <a:t>Founder / The Boring Company</a:t>
            </a:r>
            <a:endParaRPr lang="en-US" sz="1000" b="1" dirty="0">
              <a:latin typeface="Arial" panose="020B0604020202020204" pitchFamily="34" charset="0"/>
              <a:cs typeface="Arial" panose="020B0604020202020204" pitchFamily="34" charset="0"/>
            </a:endParaRPr>
          </a:p>
        </p:txBody>
      </p:sp>
      <p:sp>
        <p:nvSpPr>
          <p:cNvPr id="75" name="TextBox 28"/>
          <p:cNvSpPr txBox="1"/>
          <p:nvPr/>
        </p:nvSpPr>
        <p:spPr>
          <a:xfrm>
            <a:off x="642573" y="3556180"/>
            <a:ext cx="3749040" cy="615553"/>
          </a:xfrm>
          <a:prstGeom prst="rect">
            <a:avLst/>
          </a:prstGeom>
        </p:spPr>
        <p:txBody>
          <a:bodyPr wrap="square" lIns="0" tIns="0" rIns="0" bIns="0" rtlCol="0" anchor="t">
            <a:spAutoFit/>
          </a:bodyPr>
          <a:lstStyle/>
          <a:p>
            <a:pPr marL="171450" indent="-171450">
              <a:buFont typeface="Arial" panose="020B0604020202020204" pitchFamily="34" charset="0"/>
              <a:buChar char="•"/>
            </a:pPr>
            <a:r>
              <a:rPr lang="en-US" sz="1000" dirty="0">
                <a:latin typeface="Arial" panose="020B0604020202020204" pitchFamily="34" charset="0"/>
                <a:cs typeface="Arial" panose="020B0604020202020204" pitchFamily="34" charset="0"/>
              </a:rPr>
              <a:t>Secured a $48 million contract to build an underground loop system from the Las Vegas Convention and Visitors </a:t>
            </a:r>
            <a:r>
              <a:rPr lang="en-US" sz="1000" dirty="0" smtClean="0">
                <a:latin typeface="Arial" panose="020B0604020202020204" pitchFamily="34" charset="0"/>
                <a:cs typeface="Arial" panose="020B0604020202020204" pitchFamily="34" charset="0"/>
              </a:rPr>
              <a:t>Authority</a:t>
            </a:r>
            <a:endParaRPr lang="en-US" sz="10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1000" dirty="0">
                <a:latin typeface="Arial" panose="020B0604020202020204" pitchFamily="34" charset="0"/>
                <a:cs typeface="Arial" panose="020B0604020202020204" pitchFamily="34" charset="0"/>
              </a:rPr>
              <a:t>Won a contract by the city of Chicago to provide high-speed transportation between the city center and O’Hare </a:t>
            </a:r>
            <a:r>
              <a:rPr lang="en-US" sz="1000" dirty="0" smtClean="0">
                <a:latin typeface="Arial" panose="020B0604020202020204" pitchFamily="34" charset="0"/>
                <a:cs typeface="Arial" panose="020B0604020202020204" pitchFamily="34" charset="0"/>
              </a:rPr>
              <a:t>airport</a:t>
            </a:r>
            <a:endParaRPr lang="en-US" sz="1000" dirty="0">
              <a:latin typeface="Arial" panose="020B0604020202020204" pitchFamily="34" charset="0"/>
              <a:cs typeface="Arial" panose="020B0604020202020204" pitchFamily="34" charset="0"/>
            </a:endParaRPr>
          </a:p>
        </p:txBody>
      </p:sp>
      <p:sp>
        <p:nvSpPr>
          <p:cNvPr id="77" name="TextBox 29"/>
          <p:cNvSpPr txBox="1"/>
          <p:nvPr/>
        </p:nvSpPr>
        <p:spPr>
          <a:xfrm>
            <a:off x="634620" y="9214944"/>
            <a:ext cx="1641067" cy="132024"/>
          </a:xfrm>
          <a:prstGeom prst="rect">
            <a:avLst/>
          </a:prstGeom>
        </p:spPr>
        <p:txBody>
          <a:bodyPr lIns="0" tIns="0" rIns="0" bIns="0" rtlCol="0" anchor="t">
            <a:spAutoFit/>
          </a:bodyPr>
          <a:lstStyle/>
          <a:p>
            <a:pPr marL="0" lvl="1" indent="0">
              <a:lnSpc>
                <a:spcPts val="1120"/>
              </a:lnSpc>
              <a:spcBef>
                <a:spcPct val="0"/>
              </a:spcBef>
            </a:pPr>
            <a:r>
              <a:rPr lang="en-US" sz="900" b="1" u="none" dirty="0" smtClean="0">
                <a:solidFill>
                  <a:schemeClr val="accent2"/>
                </a:solidFill>
                <a:latin typeface="Arial" panose="020B0604020202020204" pitchFamily="34" charset="0"/>
                <a:cs typeface="Arial" panose="020B0604020202020204" pitchFamily="34" charset="0"/>
              </a:rPr>
              <a:t>03/1999 – 10/2002</a:t>
            </a:r>
            <a:endParaRPr lang="en-US" sz="900" b="1" u="none" dirty="0">
              <a:solidFill>
                <a:schemeClr val="accent2"/>
              </a:solidFill>
              <a:latin typeface="Arial" panose="020B0604020202020204" pitchFamily="34" charset="0"/>
              <a:cs typeface="Arial" panose="020B0604020202020204" pitchFamily="34" charset="0"/>
            </a:endParaRPr>
          </a:p>
        </p:txBody>
      </p:sp>
      <p:sp>
        <p:nvSpPr>
          <p:cNvPr id="78" name="TextBox 31"/>
          <p:cNvSpPr txBox="1"/>
          <p:nvPr/>
        </p:nvSpPr>
        <p:spPr>
          <a:xfrm>
            <a:off x="642574" y="8986423"/>
            <a:ext cx="3566160" cy="179536"/>
          </a:xfrm>
          <a:prstGeom prst="rect">
            <a:avLst/>
          </a:prstGeom>
        </p:spPr>
        <p:txBody>
          <a:bodyPr lIns="0" tIns="0" rIns="0" bIns="0" rtlCol="0" anchor="t">
            <a:spAutoFit/>
          </a:bodyPr>
          <a:lstStyle/>
          <a:p>
            <a:pPr>
              <a:lnSpc>
                <a:spcPts val="1400"/>
              </a:lnSpc>
            </a:pPr>
            <a:r>
              <a:rPr lang="en-US" sz="1000" b="1" dirty="0" smtClean="0">
                <a:latin typeface="Arial" panose="020B0604020202020204" pitchFamily="34" charset="0"/>
                <a:cs typeface="Arial" panose="020B0604020202020204" pitchFamily="34" charset="0"/>
              </a:rPr>
              <a:t>CEO / PayPal</a:t>
            </a:r>
            <a:endParaRPr lang="en-US" sz="1000" b="1" dirty="0">
              <a:latin typeface="Arial" panose="020B0604020202020204" pitchFamily="34" charset="0"/>
              <a:cs typeface="Arial" panose="020B0604020202020204" pitchFamily="34" charset="0"/>
            </a:endParaRPr>
          </a:p>
        </p:txBody>
      </p:sp>
      <p:sp>
        <p:nvSpPr>
          <p:cNvPr id="79" name="TextBox 28"/>
          <p:cNvSpPr txBox="1"/>
          <p:nvPr/>
        </p:nvSpPr>
        <p:spPr>
          <a:xfrm>
            <a:off x="642573" y="9389876"/>
            <a:ext cx="3749040" cy="307777"/>
          </a:xfrm>
          <a:prstGeom prst="rect">
            <a:avLst/>
          </a:prstGeom>
        </p:spPr>
        <p:txBody>
          <a:bodyPr wrap="square" lIns="0" tIns="0" rIns="0" bIns="0" rtlCol="0" anchor="t">
            <a:spAutoFit/>
          </a:bodyPr>
          <a:lstStyle/>
          <a:p>
            <a:pPr marL="171450" indent="-171450">
              <a:buFont typeface="Arial" panose="020B0604020202020204" pitchFamily="34" charset="0"/>
              <a:buChar char="•"/>
            </a:pPr>
            <a:r>
              <a:rPr lang="en-US" sz="1000" dirty="0">
                <a:latin typeface="Arial" panose="020B0604020202020204" pitchFamily="34" charset="0"/>
                <a:cs typeface="Arial" panose="020B0604020202020204" pitchFamily="34" charset="0"/>
              </a:rPr>
              <a:t>Developed a mechanism for safely sending money to a recipient using their email address</a:t>
            </a:r>
          </a:p>
        </p:txBody>
      </p:sp>
      <p:sp>
        <p:nvSpPr>
          <p:cNvPr id="81" name="TextBox 42"/>
          <p:cNvSpPr txBox="1"/>
          <p:nvPr/>
        </p:nvSpPr>
        <p:spPr>
          <a:xfrm>
            <a:off x="5146630" y="7495184"/>
            <a:ext cx="1512681" cy="192360"/>
          </a:xfrm>
          <a:prstGeom prst="rect">
            <a:avLst/>
          </a:prstGeom>
        </p:spPr>
        <p:txBody>
          <a:bodyPr lIns="0" tIns="0" rIns="0" bIns="0" rtlCol="0" anchor="t">
            <a:spAutoFit/>
          </a:bodyPr>
          <a:lstStyle/>
          <a:p>
            <a:pPr marL="0" lvl="0" indent="0" algn="l">
              <a:lnSpc>
                <a:spcPts val="1540"/>
              </a:lnSpc>
              <a:spcBef>
                <a:spcPct val="0"/>
              </a:spcBef>
            </a:pPr>
            <a:r>
              <a:rPr lang="en-US" sz="1100" b="1" u="none" spc="33" dirty="0" smtClean="0">
                <a:solidFill>
                  <a:schemeClr val="accent2"/>
                </a:solidFill>
                <a:latin typeface="Arial" panose="020B0604020202020204" pitchFamily="34" charset="0"/>
                <a:cs typeface="Arial" panose="020B0604020202020204" pitchFamily="34" charset="0"/>
              </a:rPr>
              <a:t>EDUCATION</a:t>
            </a:r>
            <a:endParaRPr lang="en-US" sz="1100" b="1" u="none" spc="33" dirty="0">
              <a:solidFill>
                <a:schemeClr val="accent2"/>
              </a:solidFill>
              <a:latin typeface="Arial" panose="020B0604020202020204" pitchFamily="34" charset="0"/>
              <a:cs typeface="Arial" panose="020B0604020202020204" pitchFamily="34" charset="0"/>
            </a:endParaRPr>
          </a:p>
        </p:txBody>
      </p:sp>
      <p:sp>
        <p:nvSpPr>
          <p:cNvPr id="85" name="TextBox 34"/>
          <p:cNvSpPr txBox="1"/>
          <p:nvPr/>
        </p:nvSpPr>
        <p:spPr>
          <a:xfrm>
            <a:off x="5145984" y="3115848"/>
            <a:ext cx="1979251" cy="1500411"/>
          </a:xfrm>
          <a:prstGeom prst="rect">
            <a:avLst/>
          </a:prstGeom>
        </p:spPr>
        <p:txBody>
          <a:bodyPr wrap="square" lIns="0" tIns="0" rIns="0" bIns="0" rtlCol="0" anchor="t">
            <a:spAutoFit/>
          </a:bodyPr>
          <a:lstStyle/>
          <a:p>
            <a:pPr>
              <a:lnSpc>
                <a:spcPts val="1260"/>
              </a:lnSpc>
            </a:pPr>
            <a:r>
              <a:rPr lang="fi-FI" sz="1000" dirty="0" smtClean="0">
                <a:latin typeface="Arial" panose="020B0604020202020204" pitchFamily="34" charset="0"/>
                <a:cs typeface="Arial" panose="020B0604020202020204" pitchFamily="34" charset="0"/>
              </a:rPr>
              <a:t>IEEE Honorary Membership (2015)</a:t>
            </a:r>
          </a:p>
          <a:p>
            <a:pPr>
              <a:lnSpc>
                <a:spcPts val="1260"/>
              </a:lnSpc>
            </a:pPr>
            <a:endParaRPr lang="fi-FI" sz="1000" dirty="0">
              <a:latin typeface="Arial" panose="020B0604020202020204" pitchFamily="34" charset="0"/>
              <a:cs typeface="Arial" panose="020B0604020202020204" pitchFamily="34" charset="0"/>
            </a:endParaRPr>
          </a:p>
          <a:p>
            <a:pPr>
              <a:lnSpc>
                <a:spcPts val="1260"/>
              </a:lnSpc>
            </a:pPr>
            <a:r>
              <a:rPr lang="fi-FI" sz="1000" dirty="0" smtClean="0">
                <a:latin typeface="Arial" panose="020B0604020202020204" pitchFamily="34" charset="0"/>
                <a:cs typeface="Arial" panose="020B0604020202020204" pitchFamily="34" charset="0"/>
              </a:rPr>
              <a:t>Businessperson of the year by Fortune Magazine (2013)</a:t>
            </a:r>
          </a:p>
          <a:p>
            <a:pPr>
              <a:lnSpc>
                <a:spcPts val="1260"/>
              </a:lnSpc>
            </a:pPr>
            <a:endParaRPr lang="fi-FI" sz="1000" dirty="0" smtClean="0">
              <a:latin typeface="Arial" panose="020B0604020202020204" pitchFamily="34" charset="0"/>
              <a:cs typeface="Arial" panose="020B0604020202020204" pitchFamily="34" charset="0"/>
            </a:endParaRPr>
          </a:p>
          <a:p>
            <a:pPr>
              <a:lnSpc>
                <a:spcPts val="1260"/>
              </a:lnSpc>
            </a:pPr>
            <a:r>
              <a:rPr lang="fi-FI" sz="1000" dirty="0" smtClean="0">
                <a:latin typeface="Arial" panose="020B0604020202020204" pitchFamily="34" charset="0"/>
                <a:cs typeface="Arial" panose="020B0604020202020204" pitchFamily="34" charset="0"/>
              </a:rPr>
              <a:t>WSJ Innovator of the Year Award in Technology (2011)</a:t>
            </a:r>
            <a:endParaRPr lang="en-US" sz="1000" dirty="0" smtClean="0">
              <a:latin typeface="Arial" panose="020B0604020202020204" pitchFamily="34" charset="0"/>
              <a:cs typeface="Arial" panose="020B0604020202020204" pitchFamily="34" charset="0"/>
            </a:endParaRPr>
          </a:p>
          <a:p>
            <a:pPr>
              <a:lnSpc>
                <a:spcPts val="1260"/>
              </a:lnSpc>
            </a:pPr>
            <a:endParaRPr lang="fi-FI" sz="1000" dirty="0">
              <a:latin typeface="Arial" panose="020B0604020202020204" pitchFamily="34" charset="0"/>
              <a:cs typeface="Arial" panose="020B0604020202020204" pitchFamily="34" charset="0"/>
            </a:endParaRPr>
          </a:p>
          <a:p>
            <a:pPr>
              <a:lnSpc>
                <a:spcPts val="1260"/>
              </a:lnSpc>
            </a:pPr>
            <a:r>
              <a:rPr lang="fi-FI" sz="1000" dirty="0" smtClean="0">
                <a:latin typeface="Arial" panose="020B0604020202020204" pitchFamily="34" charset="0"/>
                <a:cs typeface="Arial" panose="020B0604020202020204" pitchFamily="34" charset="0"/>
              </a:rPr>
              <a:t>FAI Gold Space Medal (2010)</a:t>
            </a:r>
          </a:p>
        </p:txBody>
      </p:sp>
      <p:sp>
        <p:nvSpPr>
          <p:cNvPr id="87" name="TextBox 34"/>
          <p:cNvSpPr txBox="1"/>
          <p:nvPr/>
        </p:nvSpPr>
        <p:spPr>
          <a:xfrm>
            <a:off x="5146630" y="5265916"/>
            <a:ext cx="1979251" cy="1846659"/>
          </a:xfrm>
          <a:prstGeom prst="rect">
            <a:avLst/>
          </a:prstGeom>
        </p:spPr>
        <p:txBody>
          <a:bodyPr wrap="square" lIns="0" tIns="0" rIns="0" bIns="0" rtlCol="0" anchor="t">
            <a:spAutoFit/>
          </a:bodyPr>
          <a:lstStyle/>
          <a:p>
            <a:pPr>
              <a:lnSpc>
                <a:spcPct val="200000"/>
              </a:lnSpc>
            </a:pPr>
            <a:r>
              <a:rPr lang="fi-FI" sz="1000" dirty="0" smtClean="0">
                <a:latin typeface="Arial" panose="020B0604020202020204" pitchFamily="34" charset="0"/>
                <a:cs typeface="Arial" panose="020B0604020202020204" pitchFamily="34" charset="0"/>
              </a:rPr>
              <a:t>Product Development</a:t>
            </a:r>
          </a:p>
          <a:p>
            <a:pPr>
              <a:lnSpc>
                <a:spcPct val="200000"/>
              </a:lnSpc>
            </a:pPr>
            <a:r>
              <a:rPr lang="fi-FI" sz="1000" dirty="0" smtClean="0">
                <a:latin typeface="Arial" panose="020B0604020202020204" pitchFamily="34" charset="0"/>
                <a:cs typeface="Arial" panose="020B0604020202020204" pitchFamily="34" charset="0"/>
              </a:rPr>
              <a:t>Forward Thinking</a:t>
            </a:r>
          </a:p>
          <a:p>
            <a:pPr>
              <a:lnSpc>
                <a:spcPct val="200000"/>
              </a:lnSpc>
            </a:pPr>
            <a:r>
              <a:rPr lang="fi-FI" sz="1000" dirty="0" smtClean="0">
                <a:latin typeface="Arial" panose="020B0604020202020204" pitchFamily="34" charset="0"/>
                <a:cs typeface="Arial" panose="020B0604020202020204" pitchFamily="34" charset="0"/>
              </a:rPr>
              <a:t>Cutting-Edge Innovation</a:t>
            </a:r>
          </a:p>
          <a:p>
            <a:pPr>
              <a:lnSpc>
                <a:spcPct val="200000"/>
              </a:lnSpc>
            </a:pPr>
            <a:r>
              <a:rPr lang="fi-FI" sz="1000" dirty="0" smtClean="0">
                <a:latin typeface="Arial" panose="020B0604020202020204" pitchFamily="34" charset="0"/>
                <a:cs typeface="Arial" panose="020B0604020202020204" pitchFamily="34" charset="0"/>
              </a:rPr>
              <a:t>Marketing Expert</a:t>
            </a:r>
          </a:p>
          <a:p>
            <a:pPr>
              <a:lnSpc>
                <a:spcPct val="200000"/>
              </a:lnSpc>
            </a:pPr>
            <a:r>
              <a:rPr lang="fi-FI" sz="1000" dirty="0" smtClean="0">
                <a:latin typeface="Arial" panose="020B0604020202020204" pitchFamily="34" charset="0"/>
                <a:cs typeface="Arial" panose="020B0604020202020204" pitchFamily="34" charset="0"/>
              </a:rPr>
              <a:t>Space Exploration</a:t>
            </a:r>
          </a:p>
          <a:p>
            <a:pPr>
              <a:lnSpc>
                <a:spcPct val="200000"/>
              </a:lnSpc>
            </a:pPr>
            <a:r>
              <a:rPr lang="fi-FI" sz="1000" dirty="0" smtClean="0">
                <a:latin typeface="Arial" panose="020B0604020202020204" pitchFamily="34" charset="0"/>
                <a:cs typeface="Arial" panose="020B0604020202020204" pitchFamily="34" charset="0"/>
              </a:rPr>
              <a:t>Corporate Leadership</a:t>
            </a:r>
          </a:p>
        </p:txBody>
      </p:sp>
      <p:sp>
        <p:nvSpPr>
          <p:cNvPr id="45" name="Freeform 44"/>
          <p:cNvSpPr>
            <a:spLocks noEditPoints="1"/>
          </p:cNvSpPr>
          <p:nvPr/>
        </p:nvSpPr>
        <p:spPr bwMode="auto">
          <a:xfrm flipH="1">
            <a:off x="5152319" y="980336"/>
            <a:ext cx="93138" cy="140713"/>
          </a:xfrm>
          <a:custGeom>
            <a:avLst/>
            <a:gdLst>
              <a:gd name="T0" fmla="*/ 228 w 267"/>
              <a:gd name="T1" fmla="*/ 39 h 400"/>
              <a:gd name="T2" fmla="*/ 133 w 267"/>
              <a:gd name="T3" fmla="*/ 0 h 400"/>
              <a:gd name="T4" fmla="*/ 39 w 267"/>
              <a:gd name="T5" fmla="*/ 39 h 400"/>
              <a:gd name="T6" fmla="*/ 0 w 267"/>
              <a:gd name="T7" fmla="*/ 133 h 400"/>
              <a:gd name="T8" fmla="*/ 9 w 267"/>
              <a:gd name="T9" fmla="*/ 180 h 400"/>
              <a:gd name="T10" fmla="*/ 104 w 267"/>
              <a:gd name="T11" fmla="*/ 382 h 400"/>
              <a:gd name="T12" fmla="*/ 116 w 267"/>
              <a:gd name="T13" fmla="*/ 395 h 400"/>
              <a:gd name="T14" fmla="*/ 133 w 267"/>
              <a:gd name="T15" fmla="*/ 400 h 400"/>
              <a:gd name="T16" fmla="*/ 151 w 267"/>
              <a:gd name="T17" fmla="*/ 395 h 400"/>
              <a:gd name="T18" fmla="*/ 163 w 267"/>
              <a:gd name="T19" fmla="*/ 382 h 400"/>
              <a:gd name="T20" fmla="*/ 258 w 267"/>
              <a:gd name="T21" fmla="*/ 180 h 400"/>
              <a:gd name="T22" fmla="*/ 267 w 267"/>
              <a:gd name="T23" fmla="*/ 133 h 400"/>
              <a:gd name="T24" fmla="*/ 228 w 267"/>
              <a:gd name="T25" fmla="*/ 39 h 400"/>
              <a:gd name="T26" fmla="*/ 181 w 267"/>
              <a:gd name="T27" fmla="*/ 181 h 400"/>
              <a:gd name="T28" fmla="*/ 133 w 267"/>
              <a:gd name="T29" fmla="*/ 200 h 400"/>
              <a:gd name="T30" fmla="*/ 86 w 267"/>
              <a:gd name="T31" fmla="*/ 181 h 400"/>
              <a:gd name="T32" fmla="*/ 67 w 267"/>
              <a:gd name="T33" fmla="*/ 133 h 400"/>
              <a:gd name="T34" fmla="*/ 86 w 267"/>
              <a:gd name="T35" fmla="*/ 86 h 400"/>
              <a:gd name="T36" fmla="*/ 133 w 267"/>
              <a:gd name="T37" fmla="*/ 67 h 400"/>
              <a:gd name="T38" fmla="*/ 181 w 267"/>
              <a:gd name="T39" fmla="*/ 86 h 400"/>
              <a:gd name="T40" fmla="*/ 200 w 267"/>
              <a:gd name="T41" fmla="*/ 133 h 400"/>
              <a:gd name="T42" fmla="*/ 181 w 267"/>
              <a:gd name="T43" fmla="*/ 181 h 400"/>
              <a:gd name="T44" fmla="*/ 181 w 267"/>
              <a:gd name="T45" fmla="*/ 181 h 400"/>
              <a:gd name="T46" fmla="*/ 181 w 267"/>
              <a:gd name="T47" fmla="*/ 181 h 4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67" h="400">
                <a:moveTo>
                  <a:pt x="228" y="39"/>
                </a:moveTo>
                <a:cubicBezTo>
                  <a:pt x="202" y="13"/>
                  <a:pt x="170" y="0"/>
                  <a:pt x="133" y="0"/>
                </a:cubicBezTo>
                <a:cubicBezTo>
                  <a:pt x="97" y="0"/>
                  <a:pt x="65" y="13"/>
                  <a:pt x="39" y="39"/>
                </a:cubicBezTo>
                <a:cubicBezTo>
                  <a:pt x="13" y="65"/>
                  <a:pt x="0" y="97"/>
                  <a:pt x="0" y="133"/>
                </a:cubicBezTo>
                <a:cubicBezTo>
                  <a:pt x="0" y="152"/>
                  <a:pt x="3" y="168"/>
                  <a:pt x="9" y="180"/>
                </a:cubicBezTo>
                <a:cubicBezTo>
                  <a:pt x="104" y="382"/>
                  <a:pt x="104" y="382"/>
                  <a:pt x="104" y="382"/>
                </a:cubicBezTo>
                <a:cubicBezTo>
                  <a:pt x="106" y="388"/>
                  <a:pt x="110" y="392"/>
                  <a:pt x="116" y="395"/>
                </a:cubicBezTo>
                <a:cubicBezTo>
                  <a:pt x="121" y="399"/>
                  <a:pt x="127" y="400"/>
                  <a:pt x="133" y="400"/>
                </a:cubicBezTo>
                <a:cubicBezTo>
                  <a:pt x="140" y="400"/>
                  <a:pt x="146" y="399"/>
                  <a:pt x="151" y="395"/>
                </a:cubicBezTo>
                <a:cubicBezTo>
                  <a:pt x="157" y="392"/>
                  <a:pt x="161" y="388"/>
                  <a:pt x="163" y="382"/>
                </a:cubicBezTo>
                <a:cubicBezTo>
                  <a:pt x="258" y="180"/>
                  <a:pt x="258" y="180"/>
                  <a:pt x="258" y="180"/>
                </a:cubicBezTo>
                <a:cubicBezTo>
                  <a:pt x="264" y="168"/>
                  <a:pt x="267" y="152"/>
                  <a:pt x="267" y="133"/>
                </a:cubicBezTo>
                <a:cubicBezTo>
                  <a:pt x="267" y="97"/>
                  <a:pt x="254" y="65"/>
                  <a:pt x="228" y="39"/>
                </a:cubicBezTo>
                <a:close/>
                <a:moveTo>
                  <a:pt x="181" y="181"/>
                </a:moveTo>
                <a:cubicBezTo>
                  <a:pt x="168" y="194"/>
                  <a:pt x="152" y="200"/>
                  <a:pt x="133" y="200"/>
                </a:cubicBezTo>
                <a:cubicBezTo>
                  <a:pt x="115" y="200"/>
                  <a:pt x="99" y="194"/>
                  <a:pt x="86" y="181"/>
                </a:cubicBezTo>
                <a:cubicBezTo>
                  <a:pt x="73" y="168"/>
                  <a:pt x="67" y="152"/>
                  <a:pt x="67" y="133"/>
                </a:cubicBezTo>
                <a:cubicBezTo>
                  <a:pt x="67" y="115"/>
                  <a:pt x="73" y="99"/>
                  <a:pt x="86" y="86"/>
                </a:cubicBezTo>
                <a:cubicBezTo>
                  <a:pt x="99" y="73"/>
                  <a:pt x="115" y="67"/>
                  <a:pt x="133" y="67"/>
                </a:cubicBezTo>
                <a:cubicBezTo>
                  <a:pt x="152" y="67"/>
                  <a:pt x="168" y="73"/>
                  <a:pt x="181" y="86"/>
                </a:cubicBezTo>
                <a:cubicBezTo>
                  <a:pt x="194" y="99"/>
                  <a:pt x="200" y="115"/>
                  <a:pt x="200" y="133"/>
                </a:cubicBezTo>
                <a:cubicBezTo>
                  <a:pt x="200" y="152"/>
                  <a:pt x="194" y="168"/>
                  <a:pt x="181" y="181"/>
                </a:cubicBezTo>
                <a:close/>
                <a:moveTo>
                  <a:pt x="181" y="181"/>
                </a:moveTo>
                <a:cubicBezTo>
                  <a:pt x="181" y="181"/>
                  <a:pt x="181" y="181"/>
                  <a:pt x="181" y="181"/>
                </a:cubicBezTo>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p>
        </p:txBody>
      </p:sp>
      <p:sp>
        <p:nvSpPr>
          <p:cNvPr id="46" name="Freeform 45"/>
          <p:cNvSpPr>
            <a:spLocks noEditPoints="1"/>
          </p:cNvSpPr>
          <p:nvPr/>
        </p:nvSpPr>
        <p:spPr bwMode="auto">
          <a:xfrm rot="5400000" flipH="1">
            <a:off x="5139777" y="384501"/>
            <a:ext cx="118222" cy="118222"/>
          </a:xfrm>
          <a:custGeom>
            <a:avLst/>
            <a:gdLst>
              <a:gd name="T0" fmla="*/ 366 w 367"/>
              <a:gd name="T1" fmla="*/ 284 h 367"/>
              <a:gd name="T2" fmla="*/ 346 w 367"/>
              <a:gd name="T3" fmla="*/ 271 h 367"/>
              <a:gd name="T4" fmla="*/ 332 w 367"/>
              <a:gd name="T5" fmla="*/ 263 h 367"/>
              <a:gd name="T6" fmla="*/ 316 w 367"/>
              <a:gd name="T7" fmla="*/ 254 h 367"/>
              <a:gd name="T8" fmla="*/ 302 w 367"/>
              <a:gd name="T9" fmla="*/ 246 h 367"/>
              <a:gd name="T10" fmla="*/ 295 w 367"/>
              <a:gd name="T11" fmla="*/ 241 h 367"/>
              <a:gd name="T12" fmla="*/ 286 w 367"/>
              <a:gd name="T13" fmla="*/ 235 h 367"/>
              <a:gd name="T14" fmla="*/ 279 w 367"/>
              <a:gd name="T15" fmla="*/ 234 h 367"/>
              <a:gd name="T16" fmla="*/ 266 w 367"/>
              <a:gd name="T17" fmla="*/ 241 h 367"/>
              <a:gd name="T18" fmla="*/ 251 w 367"/>
              <a:gd name="T19" fmla="*/ 257 h 367"/>
              <a:gd name="T20" fmla="*/ 238 w 367"/>
              <a:gd name="T21" fmla="*/ 273 h 367"/>
              <a:gd name="T22" fmla="*/ 226 w 367"/>
              <a:gd name="T23" fmla="*/ 281 h 367"/>
              <a:gd name="T24" fmla="*/ 220 w 367"/>
              <a:gd name="T25" fmla="*/ 279 h 367"/>
              <a:gd name="T26" fmla="*/ 214 w 367"/>
              <a:gd name="T27" fmla="*/ 277 h 367"/>
              <a:gd name="T28" fmla="*/ 208 w 367"/>
              <a:gd name="T29" fmla="*/ 274 h 367"/>
              <a:gd name="T30" fmla="*/ 203 w 367"/>
              <a:gd name="T31" fmla="*/ 271 h 367"/>
              <a:gd name="T32" fmla="*/ 142 w 367"/>
              <a:gd name="T33" fmla="*/ 225 h 367"/>
              <a:gd name="T34" fmla="*/ 96 w 367"/>
              <a:gd name="T35" fmla="*/ 164 h 367"/>
              <a:gd name="T36" fmla="*/ 93 w 367"/>
              <a:gd name="T37" fmla="*/ 159 h 367"/>
              <a:gd name="T38" fmla="*/ 90 w 367"/>
              <a:gd name="T39" fmla="*/ 153 h 367"/>
              <a:gd name="T40" fmla="*/ 88 w 367"/>
              <a:gd name="T41" fmla="*/ 147 h 367"/>
              <a:gd name="T42" fmla="*/ 86 w 367"/>
              <a:gd name="T43" fmla="*/ 142 h 367"/>
              <a:gd name="T44" fmla="*/ 94 w 367"/>
              <a:gd name="T45" fmla="*/ 130 h 367"/>
              <a:gd name="T46" fmla="*/ 110 w 367"/>
              <a:gd name="T47" fmla="*/ 116 h 367"/>
              <a:gd name="T48" fmla="*/ 126 w 367"/>
              <a:gd name="T49" fmla="*/ 101 h 367"/>
              <a:gd name="T50" fmla="*/ 133 w 367"/>
              <a:gd name="T51" fmla="*/ 88 h 367"/>
              <a:gd name="T52" fmla="*/ 132 w 367"/>
              <a:gd name="T53" fmla="*/ 81 h 367"/>
              <a:gd name="T54" fmla="*/ 126 w 367"/>
              <a:gd name="T55" fmla="*/ 72 h 367"/>
              <a:gd name="T56" fmla="*/ 121 w 367"/>
              <a:gd name="T57" fmla="*/ 65 h 367"/>
              <a:gd name="T58" fmla="*/ 113 w 367"/>
              <a:gd name="T59" fmla="*/ 51 h 367"/>
              <a:gd name="T60" fmla="*/ 104 w 367"/>
              <a:gd name="T61" fmla="*/ 35 h 367"/>
              <a:gd name="T62" fmla="*/ 96 w 367"/>
              <a:gd name="T63" fmla="*/ 21 h 367"/>
              <a:gd name="T64" fmla="*/ 83 w 367"/>
              <a:gd name="T65" fmla="*/ 1 h 367"/>
              <a:gd name="T66" fmla="*/ 77 w 367"/>
              <a:gd name="T67" fmla="*/ 0 h 367"/>
              <a:gd name="T68" fmla="*/ 59 w 367"/>
              <a:gd name="T69" fmla="*/ 3 h 367"/>
              <a:gd name="T70" fmla="*/ 41 w 367"/>
              <a:gd name="T71" fmla="*/ 8 h 367"/>
              <a:gd name="T72" fmla="*/ 13 w 367"/>
              <a:gd name="T73" fmla="*/ 40 h 367"/>
              <a:gd name="T74" fmla="*/ 0 w 367"/>
              <a:gd name="T75" fmla="*/ 88 h 367"/>
              <a:gd name="T76" fmla="*/ 1 w 367"/>
              <a:gd name="T77" fmla="*/ 102 h 367"/>
              <a:gd name="T78" fmla="*/ 4 w 367"/>
              <a:gd name="T79" fmla="*/ 117 h 367"/>
              <a:gd name="T80" fmla="*/ 8 w 367"/>
              <a:gd name="T81" fmla="*/ 129 h 367"/>
              <a:gd name="T82" fmla="*/ 13 w 367"/>
              <a:gd name="T83" fmla="*/ 144 h 367"/>
              <a:gd name="T84" fmla="*/ 18 w 367"/>
              <a:gd name="T85" fmla="*/ 157 h 367"/>
              <a:gd name="T86" fmla="*/ 40 w 367"/>
              <a:gd name="T87" fmla="*/ 202 h 367"/>
              <a:gd name="T88" fmla="*/ 96 w 367"/>
              <a:gd name="T89" fmla="*/ 271 h 367"/>
              <a:gd name="T90" fmla="*/ 165 w 367"/>
              <a:gd name="T91" fmla="*/ 327 h 367"/>
              <a:gd name="T92" fmla="*/ 210 w 367"/>
              <a:gd name="T93" fmla="*/ 349 h 367"/>
              <a:gd name="T94" fmla="*/ 223 w 367"/>
              <a:gd name="T95" fmla="*/ 354 h 367"/>
              <a:gd name="T96" fmla="*/ 238 w 367"/>
              <a:gd name="T97" fmla="*/ 359 h 367"/>
              <a:gd name="T98" fmla="*/ 250 w 367"/>
              <a:gd name="T99" fmla="*/ 363 h 367"/>
              <a:gd name="T100" fmla="*/ 265 w 367"/>
              <a:gd name="T101" fmla="*/ 366 h 367"/>
              <a:gd name="T102" fmla="*/ 279 w 367"/>
              <a:gd name="T103" fmla="*/ 367 h 367"/>
              <a:gd name="T104" fmla="*/ 327 w 367"/>
              <a:gd name="T105" fmla="*/ 354 h 367"/>
              <a:gd name="T106" fmla="*/ 359 w 367"/>
              <a:gd name="T107" fmla="*/ 326 h 367"/>
              <a:gd name="T108" fmla="*/ 364 w 367"/>
              <a:gd name="T109" fmla="*/ 308 h 367"/>
              <a:gd name="T110" fmla="*/ 367 w 367"/>
              <a:gd name="T111" fmla="*/ 290 h 367"/>
              <a:gd name="T112" fmla="*/ 366 w 367"/>
              <a:gd name="T113" fmla="*/ 284 h 367"/>
              <a:gd name="T114" fmla="*/ 366 w 367"/>
              <a:gd name="T115" fmla="*/ 284 h 367"/>
              <a:gd name="T116" fmla="*/ 366 w 367"/>
              <a:gd name="T117" fmla="*/ 284 h 3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367" h="367">
                <a:moveTo>
                  <a:pt x="366" y="284"/>
                </a:moveTo>
                <a:cubicBezTo>
                  <a:pt x="365" y="281"/>
                  <a:pt x="359" y="277"/>
                  <a:pt x="346" y="271"/>
                </a:cubicBezTo>
                <a:cubicBezTo>
                  <a:pt x="343" y="269"/>
                  <a:pt x="338" y="266"/>
                  <a:pt x="332" y="263"/>
                </a:cubicBezTo>
                <a:cubicBezTo>
                  <a:pt x="326" y="259"/>
                  <a:pt x="321" y="256"/>
                  <a:pt x="316" y="254"/>
                </a:cubicBezTo>
                <a:cubicBezTo>
                  <a:pt x="311" y="251"/>
                  <a:pt x="306" y="248"/>
                  <a:pt x="302" y="246"/>
                </a:cubicBezTo>
                <a:cubicBezTo>
                  <a:pt x="301" y="245"/>
                  <a:pt x="299" y="244"/>
                  <a:pt x="295" y="241"/>
                </a:cubicBezTo>
                <a:cubicBezTo>
                  <a:pt x="292" y="238"/>
                  <a:pt x="289" y="237"/>
                  <a:pt x="286" y="235"/>
                </a:cubicBezTo>
                <a:cubicBezTo>
                  <a:pt x="284" y="234"/>
                  <a:pt x="281" y="234"/>
                  <a:pt x="279" y="234"/>
                </a:cubicBezTo>
                <a:cubicBezTo>
                  <a:pt x="275" y="234"/>
                  <a:pt x="271" y="236"/>
                  <a:pt x="266" y="241"/>
                </a:cubicBezTo>
                <a:cubicBezTo>
                  <a:pt x="260" y="246"/>
                  <a:pt x="256" y="251"/>
                  <a:pt x="251" y="257"/>
                </a:cubicBezTo>
                <a:cubicBezTo>
                  <a:pt x="247" y="263"/>
                  <a:pt x="242" y="268"/>
                  <a:pt x="238" y="273"/>
                </a:cubicBezTo>
                <a:cubicBezTo>
                  <a:pt x="233" y="278"/>
                  <a:pt x="229" y="281"/>
                  <a:pt x="226" y="281"/>
                </a:cubicBezTo>
                <a:cubicBezTo>
                  <a:pt x="224" y="281"/>
                  <a:pt x="222" y="280"/>
                  <a:pt x="220" y="279"/>
                </a:cubicBezTo>
                <a:cubicBezTo>
                  <a:pt x="217" y="279"/>
                  <a:pt x="216" y="278"/>
                  <a:pt x="214" y="277"/>
                </a:cubicBezTo>
                <a:cubicBezTo>
                  <a:pt x="213" y="277"/>
                  <a:pt x="211" y="275"/>
                  <a:pt x="208" y="274"/>
                </a:cubicBezTo>
                <a:cubicBezTo>
                  <a:pt x="205" y="272"/>
                  <a:pt x="203" y="271"/>
                  <a:pt x="203" y="271"/>
                </a:cubicBezTo>
                <a:cubicBezTo>
                  <a:pt x="179" y="257"/>
                  <a:pt x="159" y="242"/>
                  <a:pt x="142" y="225"/>
                </a:cubicBezTo>
                <a:cubicBezTo>
                  <a:pt x="125" y="208"/>
                  <a:pt x="110" y="188"/>
                  <a:pt x="96" y="164"/>
                </a:cubicBezTo>
                <a:cubicBezTo>
                  <a:pt x="96" y="164"/>
                  <a:pt x="95" y="162"/>
                  <a:pt x="93" y="159"/>
                </a:cubicBezTo>
                <a:cubicBezTo>
                  <a:pt x="92" y="156"/>
                  <a:pt x="90" y="154"/>
                  <a:pt x="90" y="153"/>
                </a:cubicBezTo>
                <a:cubicBezTo>
                  <a:pt x="89" y="152"/>
                  <a:pt x="88" y="150"/>
                  <a:pt x="88" y="147"/>
                </a:cubicBezTo>
                <a:cubicBezTo>
                  <a:pt x="87" y="145"/>
                  <a:pt x="86" y="143"/>
                  <a:pt x="86" y="142"/>
                </a:cubicBezTo>
                <a:cubicBezTo>
                  <a:pt x="86" y="138"/>
                  <a:pt x="89" y="134"/>
                  <a:pt x="94" y="130"/>
                </a:cubicBezTo>
                <a:cubicBezTo>
                  <a:pt x="99" y="125"/>
                  <a:pt x="104" y="120"/>
                  <a:pt x="110" y="116"/>
                </a:cubicBezTo>
                <a:cubicBezTo>
                  <a:pt x="116" y="111"/>
                  <a:pt x="121" y="107"/>
                  <a:pt x="126" y="101"/>
                </a:cubicBezTo>
                <a:cubicBezTo>
                  <a:pt x="131" y="96"/>
                  <a:pt x="133" y="92"/>
                  <a:pt x="133" y="88"/>
                </a:cubicBezTo>
                <a:cubicBezTo>
                  <a:pt x="133" y="86"/>
                  <a:pt x="133" y="83"/>
                  <a:pt x="132" y="81"/>
                </a:cubicBezTo>
                <a:cubicBezTo>
                  <a:pt x="130" y="78"/>
                  <a:pt x="129" y="75"/>
                  <a:pt x="126" y="72"/>
                </a:cubicBezTo>
                <a:cubicBezTo>
                  <a:pt x="124" y="68"/>
                  <a:pt x="122" y="66"/>
                  <a:pt x="121" y="65"/>
                </a:cubicBezTo>
                <a:cubicBezTo>
                  <a:pt x="119" y="61"/>
                  <a:pt x="116" y="56"/>
                  <a:pt x="113" y="51"/>
                </a:cubicBezTo>
                <a:cubicBezTo>
                  <a:pt x="111" y="46"/>
                  <a:pt x="108" y="41"/>
                  <a:pt x="104" y="35"/>
                </a:cubicBezTo>
                <a:cubicBezTo>
                  <a:pt x="101" y="29"/>
                  <a:pt x="98" y="24"/>
                  <a:pt x="96" y="21"/>
                </a:cubicBezTo>
                <a:cubicBezTo>
                  <a:pt x="90" y="8"/>
                  <a:pt x="86" y="2"/>
                  <a:pt x="83" y="1"/>
                </a:cubicBezTo>
                <a:cubicBezTo>
                  <a:pt x="81" y="0"/>
                  <a:pt x="80" y="0"/>
                  <a:pt x="77" y="0"/>
                </a:cubicBezTo>
                <a:cubicBezTo>
                  <a:pt x="72" y="0"/>
                  <a:pt x="66" y="1"/>
                  <a:pt x="59" y="3"/>
                </a:cubicBezTo>
                <a:cubicBezTo>
                  <a:pt x="51" y="4"/>
                  <a:pt x="45" y="6"/>
                  <a:pt x="41" y="8"/>
                </a:cubicBezTo>
                <a:cubicBezTo>
                  <a:pt x="32" y="12"/>
                  <a:pt x="23" y="22"/>
                  <a:pt x="13" y="40"/>
                </a:cubicBezTo>
                <a:cubicBezTo>
                  <a:pt x="4" y="56"/>
                  <a:pt x="0" y="72"/>
                  <a:pt x="0" y="88"/>
                </a:cubicBezTo>
                <a:cubicBezTo>
                  <a:pt x="0" y="93"/>
                  <a:pt x="0" y="98"/>
                  <a:pt x="1" y="102"/>
                </a:cubicBezTo>
                <a:cubicBezTo>
                  <a:pt x="2" y="106"/>
                  <a:pt x="3" y="111"/>
                  <a:pt x="4" y="117"/>
                </a:cubicBezTo>
                <a:cubicBezTo>
                  <a:pt x="6" y="123"/>
                  <a:pt x="7" y="127"/>
                  <a:pt x="8" y="129"/>
                </a:cubicBezTo>
                <a:cubicBezTo>
                  <a:pt x="9" y="132"/>
                  <a:pt x="11" y="137"/>
                  <a:pt x="13" y="144"/>
                </a:cubicBezTo>
                <a:cubicBezTo>
                  <a:pt x="16" y="151"/>
                  <a:pt x="17" y="155"/>
                  <a:pt x="18" y="157"/>
                </a:cubicBezTo>
                <a:cubicBezTo>
                  <a:pt x="24" y="174"/>
                  <a:pt x="31" y="189"/>
                  <a:pt x="40" y="202"/>
                </a:cubicBezTo>
                <a:cubicBezTo>
                  <a:pt x="53" y="225"/>
                  <a:pt x="72" y="248"/>
                  <a:pt x="96" y="271"/>
                </a:cubicBezTo>
                <a:cubicBezTo>
                  <a:pt x="120" y="295"/>
                  <a:pt x="143" y="314"/>
                  <a:pt x="165" y="327"/>
                </a:cubicBezTo>
                <a:cubicBezTo>
                  <a:pt x="178" y="336"/>
                  <a:pt x="193" y="343"/>
                  <a:pt x="210" y="349"/>
                </a:cubicBezTo>
                <a:cubicBezTo>
                  <a:pt x="212" y="350"/>
                  <a:pt x="216" y="351"/>
                  <a:pt x="223" y="354"/>
                </a:cubicBezTo>
                <a:cubicBezTo>
                  <a:pt x="230" y="356"/>
                  <a:pt x="235" y="358"/>
                  <a:pt x="238" y="359"/>
                </a:cubicBezTo>
                <a:cubicBezTo>
                  <a:pt x="240" y="360"/>
                  <a:pt x="244" y="361"/>
                  <a:pt x="250" y="363"/>
                </a:cubicBezTo>
                <a:cubicBezTo>
                  <a:pt x="256" y="364"/>
                  <a:pt x="261" y="366"/>
                  <a:pt x="265" y="366"/>
                </a:cubicBezTo>
                <a:cubicBezTo>
                  <a:pt x="269" y="367"/>
                  <a:pt x="274" y="367"/>
                  <a:pt x="279" y="367"/>
                </a:cubicBezTo>
                <a:cubicBezTo>
                  <a:pt x="295" y="367"/>
                  <a:pt x="311" y="363"/>
                  <a:pt x="327" y="354"/>
                </a:cubicBezTo>
                <a:cubicBezTo>
                  <a:pt x="345" y="344"/>
                  <a:pt x="355" y="335"/>
                  <a:pt x="359" y="326"/>
                </a:cubicBezTo>
                <a:cubicBezTo>
                  <a:pt x="361" y="322"/>
                  <a:pt x="363" y="316"/>
                  <a:pt x="364" y="308"/>
                </a:cubicBezTo>
                <a:cubicBezTo>
                  <a:pt x="366" y="301"/>
                  <a:pt x="367" y="295"/>
                  <a:pt x="367" y="290"/>
                </a:cubicBezTo>
                <a:cubicBezTo>
                  <a:pt x="367" y="287"/>
                  <a:pt x="367" y="286"/>
                  <a:pt x="366" y="284"/>
                </a:cubicBezTo>
                <a:close/>
                <a:moveTo>
                  <a:pt x="366" y="284"/>
                </a:moveTo>
                <a:cubicBezTo>
                  <a:pt x="366" y="284"/>
                  <a:pt x="366" y="284"/>
                  <a:pt x="366" y="284"/>
                </a:cubicBezTo>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p>
        </p:txBody>
      </p:sp>
      <p:sp>
        <p:nvSpPr>
          <p:cNvPr id="47" name="Freeform 46"/>
          <p:cNvSpPr>
            <a:spLocks noEditPoints="1"/>
          </p:cNvSpPr>
          <p:nvPr/>
        </p:nvSpPr>
        <p:spPr bwMode="auto">
          <a:xfrm>
            <a:off x="5127479" y="705383"/>
            <a:ext cx="142819" cy="93131"/>
          </a:xfrm>
          <a:custGeom>
            <a:avLst/>
            <a:gdLst>
              <a:gd name="T0" fmla="*/ 399 w 585"/>
              <a:gd name="T1" fmla="*/ 191 h 382"/>
              <a:gd name="T2" fmla="*/ 585 w 585"/>
              <a:gd name="T3" fmla="*/ 20 h 382"/>
              <a:gd name="T4" fmla="*/ 585 w 585"/>
              <a:gd name="T5" fmla="*/ 362 h 382"/>
              <a:gd name="T6" fmla="*/ 399 w 585"/>
              <a:gd name="T7" fmla="*/ 191 h 382"/>
              <a:gd name="T8" fmla="*/ 26 w 585"/>
              <a:gd name="T9" fmla="*/ 0 h 382"/>
              <a:gd name="T10" fmla="*/ 559 w 585"/>
              <a:gd name="T11" fmla="*/ 0 h 382"/>
              <a:gd name="T12" fmla="*/ 292 w 585"/>
              <a:gd name="T13" fmla="*/ 243 h 382"/>
              <a:gd name="T14" fmla="*/ 26 w 585"/>
              <a:gd name="T15" fmla="*/ 0 h 382"/>
              <a:gd name="T16" fmla="*/ 0 w 585"/>
              <a:gd name="T17" fmla="*/ 362 h 382"/>
              <a:gd name="T18" fmla="*/ 0 w 585"/>
              <a:gd name="T19" fmla="*/ 20 h 382"/>
              <a:gd name="T20" fmla="*/ 186 w 585"/>
              <a:gd name="T21" fmla="*/ 191 h 382"/>
              <a:gd name="T22" fmla="*/ 0 w 585"/>
              <a:gd name="T23" fmla="*/ 362 h 382"/>
              <a:gd name="T24" fmla="*/ 292 w 585"/>
              <a:gd name="T25" fmla="*/ 288 h 382"/>
              <a:gd name="T26" fmla="*/ 375 w 585"/>
              <a:gd name="T27" fmla="*/ 212 h 382"/>
              <a:gd name="T28" fmla="*/ 559 w 585"/>
              <a:gd name="T29" fmla="*/ 382 h 382"/>
              <a:gd name="T30" fmla="*/ 26 w 585"/>
              <a:gd name="T31" fmla="*/ 382 h 382"/>
              <a:gd name="T32" fmla="*/ 210 w 585"/>
              <a:gd name="T33" fmla="*/ 212 h 382"/>
              <a:gd name="T34" fmla="*/ 292 w 585"/>
              <a:gd name="T35" fmla="*/ 288 h 3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5" h="382">
                <a:moveTo>
                  <a:pt x="399" y="191"/>
                </a:moveTo>
                <a:lnTo>
                  <a:pt x="585" y="20"/>
                </a:lnTo>
                <a:lnTo>
                  <a:pt x="585" y="362"/>
                </a:lnTo>
                <a:lnTo>
                  <a:pt x="399" y="191"/>
                </a:lnTo>
                <a:close/>
                <a:moveTo>
                  <a:pt x="26" y="0"/>
                </a:moveTo>
                <a:lnTo>
                  <a:pt x="559" y="0"/>
                </a:lnTo>
                <a:lnTo>
                  <a:pt x="292" y="243"/>
                </a:lnTo>
                <a:lnTo>
                  <a:pt x="26" y="0"/>
                </a:lnTo>
                <a:close/>
                <a:moveTo>
                  <a:pt x="0" y="362"/>
                </a:moveTo>
                <a:lnTo>
                  <a:pt x="0" y="20"/>
                </a:lnTo>
                <a:lnTo>
                  <a:pt x="186" y="191"/>
                </a:lnTo>
                <a:lnTo>
                  <a:pt x="0" y="362"/>
                </a:lnTo>
                <a:close/>
                <a:moveTo>
                  <a:pt x="292" y="288"/>
                </a:moveTo>
                <a:lnTo>
                  <a:pt x="375" y="212"/>
                </a:lnTo>
                <a:lnTo>
                  <a:pt x="559" y="382"/>
                </a:lnTo>
                <a:lnTo>
                  <a:pt x="26" y="382"/>
                </a:lnTo>
                <a:lnTo>
                  <a:pt x="210" y="212"/>
                </a:lnTo>
                <a:lnTo>
                  <a:pt x="292" y="288"/>
                </a:ln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Picture Placeholder 1"/>
          <p:cNvSpPr>
            <a:spLocks noGrp="1"/>
          </p:cNvSpPr>
          <p:nvPr>
            <p:ph type="pic" sz="quarter" idx="13"/>
          </p:nvPr>
        </p:nvSpPr>
        <p:spPr/>
      </p:sp>
    </p:spTree>
    <p:extLst>
      <p:ext uri="{BB962C8B-B14F-4D97-AF65-F5344CB8AC3E}">
        <p14:creationId xmlns:p14="http://schemas.microsoft.com/office/powerpoint/2010/main" val="30731266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89893" y="4033330"/>
            <a:ext cx="5792614" cy="1523494"/>
          </a:xfrm>
          <a:prstGeom prst="rect">
            <a:avLst/>
          </a:prstGeom>
          <a:noFill/>
        </p:spPr>
        <p:txBody>
          <a:bodyPr wrap="square" rtlCol="0">
            <a:spAutoFit/>
          </a:bodyPr>
          <a:lstStyle/>
          <a:p>
            <a:pPr algn="ctr"/>
            <a:r>
              <a:rPr lang="en-US" b="1" dirty="0">
                <a:solidFill>
                  <a:srgbClr val="364E67"/>
                </a:solidFill>
                <a:latin typeface="Open Sans" panose="020B0606030504020204" pitchFamily="34" charset="0"/>
                <a:ea typeface="Open Sans" panose="020B0606030504020204" pitchFamily="34" charset="0"/>
                <a:cs typeface="Open Sans" panose="020B0606030504020204" pitchFamily="34" charset="0"/>
              </a:rPr>
              <a:t>WRITE A RESUME THAT LANDS </a:t>
            </a:r>
            <a:r>
              <a:rPr lang="en-US" dirty="0">
                <a:solidFill>
                  <a:srgbClr val="2FAE82"/>
                </a:solidFill>
                <a:latin typeface="Open Sans" panose="020B0606030504020204" pitchFamily="34" charset="0"/>
                <a:ea typeface="Open Sans" panose="020B0606030504020204" pitchFamily="34" charset="0"/>
                <a:cs typeface="Open Sans" panose="020B0606030504020204" pitchFamily="34" charset="0"/>
              </a:rPr>
              <a:t>MORE INTERVIEWS</a:t>
            </a:r>
            <a:r>
              <a:rPr lang="en-US" dirty="0" smtClean="0">
                <a:solidFill>
                  <a:srgbClr val="2FAE82"/>
                </a:solidFill>
                <a:latin typeface="Open Sans" panose="020B0606030504020204" pitchFamily="34" charset="0"/>
                <a:ea typeface="Open Sans" panose="020B0606030504020204" pitchFamily="34" charset="0"/>
                <a:cs typeface="Open Sans" panose="020B0606030504020204" pitchFamily="34" charset="0"/>
              </a:rPr>
              <a:t>!</a:t>
            </a:r>
          </a:p>
          <a:p>
            <a:pPr algn="ctr"/>
            <a:endParaRPr lang="en-US" sz="12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endParaRPr>
          </a:p>
          <a:p>
            <a:pPr algn="ctr">
              <a:lnSpc>
                <a:spcPct val="150000"/>
              </a:lnSpc>
            </a:pP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Let </a:t>
            </a:r>
            <a:r>
              <a:rPr lang="en-US" sz="1400" dirty="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state-of-the-art resume builder help you create a resume tailored to your target jobs. Creating a resume has never been easier</a:t>
            </a: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a:t>
            </a:r>
          </a:p>
          <a:p>
            <a:pPr algn="ctr">
              <a:lnSpc>
                <a:spcPct val="150000"/>
              </a:lnSpc>
            </a:pPr>
            <a:r>
              <a:rPr lang="en-US" sz="1400" dirty="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hlinkClick r:id="rId3"/>
              </a:rPr>
              <a:t>https://www.careerreload.com/build-a-resume</a:t>
            </a: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hlinkClick r:id="rId3"/>
              </a:rPr>
              <a:t>/</a:t>
            </a: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 </a:t>
            </a:r>
            <a:endParaRPr lang="en-US" sz="1400" dirty="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endParaRPr>
          </a:p>
        </p:txBody>
      </p:sp>
      <p:cxnSp>
        <p:nvCxnSpPr>
          <p:cNvPr id="6" name="Straight Connector 5"/>
          <p:cNvCxnSpPr/>
          <p:nvPr/>
        </p:nvCxnSpPr>
        <p:spPr>
          <a:xfrm>
            <a:off x="436944" y="9549115"/>
            <a:ext cx="6898512" cy="0"/>
          </a:xfrm>
          <a:prstGeom prst="line">
            <a:avLst/>
          </a:prstGeom>
          <a:noFill/>
          <a:ln w="6350" cap="flat" cmpd="sng" algn="ctr">
            <a:solidFill>
              <a:sysClr val="window" lastClr="FFFFFF">
                <a:lumMod val="75000"/>
              </a:sysClr>
            </a:solidFill>
            <a:prstDash val="solid"/>
            <a:miter lim="800000"/>
          </a:ln>
          <a:effectLst/>
        </p:spPr>
      </p:cxnSp>
      <p:grpSp>
        <p:nvGrpSpPr>
          <p:cNvPr id="7" name="Group 6"/>
          <p:cNvGrpSpPr/>
          <p:nvPr/>
        </p:nvGrpSpPr>
        <p:grpSpPr>
          <a:xfrm>
            <a:off x="2372999" y="9630437"/>
            <a:ext cx="3026402" cy="230832"/>
            <a:chOff x="2430308" y="9630437"/>
            <a:chExt cx="3026402" cy="230832"/>
          </a:xfrm>
        </p:grpSpPr>
        <p:sp>
          <p:nvSpPr>
            <p:cNvPr id="8" name="TextBox 7"/>
            <p:cNvSpPr txBox="1"/>
            <p:nvPr userDrawn="1"/>
          </p:nvSpPr>
          <p:spPr>
            <a:xfrm>
              <a:off x="2430308" y="9630437"/>
              <a:ext cx="2194560" cy="230832"/>
            </a:xfrm>
            <a:prstGeom prst="rect">
              <a:avLst/>
            </a:prstGeom>
            <a:noFill/>
          </p:spPr>
          <p:txBody>
            <a:bodyPr wrap="square" rtlCol="0">
              <a:spAutoFit/>
            </a:bodyPr>
            <a:lstStyle/>
            <a:p>
              <a:pPr algn="ctr"/>
              <a:r>
                <a:rPr lang="fi-FI" sz="900" dirty="0" smtClean="0">
                  <a:solidFill>
                    <a:srgbClr val="595959"/>
                  </a:solidFill>
                  <a:latin typeface="Open Sans" panose="020B0606030504020204" pitchFamily="34" charset="0"/>
                  <a:ea typeface="Open Sans" panose="020B0606030504020204" pitchFamily="34" charset="0"/>
                  <a:cs typeface="Open Sans" panose="020B0606030504020204" pitchFamily="34" charset="0"/>
                </a:rPr>
                <a:t>Free resources brough to you by </a:t>
              </a:r>
              <a:endParaRPr lang="en-US" sz="900" dirty="0">
                <a:solidFill>
                  <a:srgbClr val="595959"/>
                </a:solidFill>
                <a:latin typeface="Open Sans" panose="020B0606030504020204" pitchFamily="34" charset="0"/>
                <a:ea typeface="Open Sans" panose="020B0606030504020204" pitchFamily="34" charset="0"/>
                <a:cs typeface="Open Sans" panose="020B0606030504020204" pitchFamily="34" charset="0"/>
              </a:endParaRPr>
            </a:p>
          </p:txBody>
        </p:sp>
        <p:pic>
          <p:nvPicPr>
            <p:cNvPr id="9" name="Picture 8">
              <a:hlinkClick r:id="rId4"/>
            </p:cNvPr>
            <p:cNvPicPr>
              <a:picLocks noChangeAspect="1"/>
            </p:cNvPicPr>
            <p:nvPr userDrawn="1"/>
          </p:nvPicPr>
          <p:blipFill>
            <a:blip r:embed="rId5" cstate="print">
              <a:extLst>
                <a:ext uri="{28A0092B-C50C-407E-A947-70E740481C1C}">
                  <a14:useLocalDpi xmlns:a14="http://schemas.microsoft.com/office/drawing/2010/main"/>
                </a:ext>
              </a:extLst>
            </a:blip>
            <a:stretch>
              <a:fillRect/>
            </a:stretch>
          </p:blipFill>
          <p:spPr>
            <a:xfrm>
              <a:off x="4448592" y="9705967"/>
              <a:ext cx="1008118" cy="91647"/>
            </a:xfrm>
            <a:prstGeom prst="rect">
              <a:avLst/>
            </a:prstGeom>
          </p:spPr>
        </p:pic>
      </p:grpSp>
      <p:sp>
        <p:nvSpPr>
          <p:cNvPr id="10" name="Text Box 53"/>
          <p:cNvSpPr txBox="1"/>
          <p:nvPr/>
        </p:nvSpPr>
        <p:spPr>
          <a:xfrm>
            <a:off x="644208" y="1073489"/>
            <a:ext cx="6483985" cy="2216150"/>
          </a:xfrm>
          <a:prstGeom prst="rect">
            <a:avLst/>
          </a:prstGeom>
          <a:solidFill>
            <a:sysClr val="window" lastClr="FFFFFF"/>
          </a:solidFill>
          <a:ln w="19050">
            <a:solidFill>
              <a:srgbClr val="4C6685"/>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07000"/>
              </a:lnSpc>
              <a:spcBef>
                <a:spcPts val="0"/>
              </a:spcBef>
              <a:spcAft>
                <a:spcPts val="0"/>
              </a:spcAft>
            </a:pPr>
            <a:r>
              <a:rPr lang="en-US" sz="1100" dirty="0">
                <a:solidFill>
                  <a:srgbClr val="494A49"/>
                </a:solidFill>
                <a:effectLst/>
                <a:latin typeface="Calibri" panose="020F0502020204030204" pitchFamily="34" charset="0"/>
                <a:ea typeface="PMingLiU"/>
                <a:cs typeface="Arial" panose="020B0604020202020204" pitchFamily="34" charset="0"/>
              </a:rPr>
              <a:t> </a:t>
            </a:r>
            <a:endParaRPr lang="en-US" sz="1100" dirty="0">
              <a:effectLst/>
              <a:latin typeface="Calibri" panose="020F0502020204030204" pitchFamily="34" charset="0"/>
              <a:ea typeface="PMingLiU"/>
              <a:cs typeface="Arial" panose="020B0604020202020204" pitchFamily="34" charset="0"/>
            </a:endParaRPr>
          </a:p>
          <a:p>
            <a:pPr marL="0" marR="0">
              <a:lnSpc>
                <a:spcPct val="107000"/>
              </a:lnSpc>
              <a:spcBef>
                <a:spcPts val="0"/>
              </a:spcBef>
              <a:spcAft>
                <a:spcPts val="0"/>
              </a:spcAft>
            </a:pPr>
            <a:r>
              <a:rPr lang="en-US" sz="1100" u="sng" dirty="0">
                <a:solidFill>
                  <a:srgbClr val="494A49"/>
                </a:solidFill>
                <a:effectLst/>
                <a:latin typeface="Times New Roman" panose="02020603050405020304" pitchFamily="18" charset="0"/>
                <a:ea typeface="PMingLiU"/>
                <a:cs typeface="Arial" panose="020B0604020202020204" pitchFamily="34" charset="0"/>
              </a:rPr>
              <a:t>Copyright information - Please read</a:t>
            </a:r>
            <a:endParaRPr lang="en-US" sz="1100" dirty="0">
              <a:effectLst/>
              <a:latin typeface="Calibri" panose="020F0502020204030204" pitchFamily="34" charset="0"/>
              <a:ea typeface="PMingLiU"/>
              <a:cs typeface="Arial" panose="020B0604020202020204" pitchFamily="34" charset="0"/>
            </a:endParaRPr>
          </a:p>
          <a:p>
            <a:pPr marL="0" marR="0">
              <a:lnSpc>
                <a:spcPct val="107000"/>
              </a:lnSpc>
              <a:spcBef>
                <a:spcPts val="0"/>
              </a:spcBef>
              <a:spcAft>
                <a:spcPts val="0"/>
              </a:spcAft>
            </a:pPr>
            <a:r>
              <a:rPr lang="en-US" sz="1100" dirty="0">
                <a:solidFill>
                  <a:srgbClr val="494A49"/>
                </a:solidFill>
                <a:effectLst/>
                <a:latin typeface="Times New Roman" panose="02020603050405020304" pitchFamily="18" charset="0"/>
                <a:ea typeface="PMingLiU"/>
                <a:cs typeface="Arial" panose="020B0604020202020204" pitchFamily="34" charset="0"/>
              </a:rPr>
              <a:t> </a:t>
            </a:r>
            <a:endParaRPr lang="en-US" sz="1100" dirty="0">
              <a:effectLst/>
              <a:latin typeface="Calibri" panose="020F0502020204030204" pitchFamily="34" charset="0"/>
              <a:ea typeface="PMingLiU"/>
              <a:cs typeface="Arial" panose="020B0604020202020204" pitchFamily="34" charset="0"/>
            </a:endParaRPr>
          </a:p>
          <a:p>
            <a:pPr>
              <a:lnSpc>
                <a:spcPct val="107000"/>
              </a:lnSpc>
            </a:pPr>
            <a:r>
              <a:rPr lang="en-US" sz="1100" dirty="0">
                <a:solidFill>
                  <a:srgbClr val="494A49"/>
                </a:solidFill>
                <a:effectLst/>
                <a:latin typeface="Times New Roman" panose="02020603050405020304" pitchFamily="18" charset="0"/>
                <a:ea typeface="PMingLiU"/>
                <a:cs typeface="Arial" panose="020B0604020202020204" pitchFamily="34" charset="0"/>
              </a:rPr>
              <a:t>© This free resume template is the copyright of </a:t>
            </a:r>
            <a:r>
              <a:rPr lang="en-US" sz="1100" u="sng" dirty="0">
                <a:solidFill>
                  <a:srgbClr val="00B050"/>
                </a:solidFill>
                <a:effectLst/>
                <a:latin typeface="Times New Roman" panose="02020603050405020304" pitchFamily="18" charset="0"/>
                <a:ea typeface="PMingLiU"/>
                <a:cs typeface="Arial" panose="020B0604020202020204" pitchFamily="34" charset="0"/>
                <a:hlinkClick r:id="rId6"/>
              </a:rPr>
              <a:t>CareerReload.com</a:t>
            </a:r>
            <a:r>
              <a:rPr lang="en-US" sz="1100" dirty="0">
                <a:solidFill>
                  <a:srgbClr val="494A49"/>
                </a:solidFill>
                <a:effectLst/>
                <a:latin typeface="Times New Roman" panose="02020603050405020304" pitchFamily="18" charset="0"/>
                <a:ea typeface="PMingLiU"/>
                <a:cs typeface="Arial" panose="020B0604020202020204" pitchFamily="34" charset="0"/>
              </a:rPr>
              <a:t>. You can download and modify this template for your own personal use to create a resume for </a:t>
            </a:r>
            <a:r>
              <a:rPr lang="en-US" sz="1100" dirty="0" smtClean="0">
                <a:solidFill>
                  <a:srgbClr val="494A49"/>
                </a:solidFill>
                <a:effectLst/>
                <a:latin typeface="Times New Roman" panose="02020603050405020304" pitchFamily="18" charset="0"/>
                <a:ea typeface="PMingLiU"/>
                <a:cs typeface="Arial" panose="020B0604020202020204" pitchFamily="34" charset="0"/>
              </a:rPr>
              <a:t>yourself. </a:t>
            </a:r>
            <a:r>
              <a:rPr lang="en-US" sz="1100" dirty="0">
                <a:solidFill>
                  <a:srgbClr val="494A49"/>
                </a:solidFill>
                <a:effectLst/>
                <a:latin typeface="Times New Roman" panose="02020603050405020304" pitchFamily="18" charset="0"/>
                <a:ea typeface="PMingLiU"/>
                <a:cs typeface="Arial" panose="020B0604020202020204" pitchFamily="34" charset="0"/>
              </a:rPr>
              <a:t>You may not distribute or resell this template, or its derivatives, and you may not make the download available on other websites. All sharing of this template must be done by linking to the listing or category (never to the download itself): </a:t>
            </a:r>
            <a:r>
              <a:rPr lang="en-US" sz="1100" u="sng" dirty="0" smtClean="0">
                <a:solidFill>
                  <a:srgbClr val="00B050"/>
                </a:solidFill>
                <a:latin typeface="Times New Roman" panose="02020603050405020304" pitchFamily="18" charset="0"/>
                <a:ea typeface="PMingLiU"/>
                <a:cs typeface="Arial" panose="020B0604020202020204" pitchFamily="34" charset="0"/>
                <a:hlinkClick r:id="rId7"/>
              </a:rPr>
              <a:t>careerreload.com/</a:t>
            </a:r>
            <a:r>
              <a:rPr lang="en-US" sz="1100" u="sng" dirty="0" err="1" smtClean="0">
                <a:solidFill>
                  <a:srgbClr val="00B050"/>
                </a:solidFill>
                <a:latin typeface="Times New Roman" panose="02020603050405020304" pitchFamily="18" charset="0"/>
                <a:ea typeface="PMingLiU"/>
                <a:cs typeface="Arial" panose="020B0604020202020204" pitchFamily="34" charset="0"/>
                <a:hlinkClick r:id="rId7"/>
              </a:rPr>
              <a:t>powerpoint</a:t>
            </a:r>
            <a:r>
              <a:rPr lang="en-US" sz="1100" u="sng" dirty="0" smtClean="0">
                <a:solidFill>
                  <a:srgbClr val="00B050"/>
                </a:solidFill>
                <a:latin typeface="Times New Roman" panose="02020603050405020304" pitchFamily="18" charset="0"/>
                <a:ea typeface="PMingLiU"/>
                <a:cs typeface="Arial" panose="020B0604020202020204" pitchFamily="34" charset="0"/>
                <a:hlinkClick r:id="rId7"/>
              </a:rPr>
              <a:t>-resume-templates/</a:t>
            </a:r>
            <a:r>
              <a:rPr lang="en-US" sz="1100" u="sng" dirty="0" smtClean="0">
                <a:solidFill>
                  <a:srgbClr val="00B050"/>
                </a:solidFill>
                <a:latin typeface="Times New Roman" panose="02020603050405020304" pitchFamily="18" charset="0"/>
                <a:ea typeface="PMingLiU"/>
                <a:cs typeface="Arial" panose="020B0604020202020204" pitchFamily="34" charset="0"/>
              </a:rPr>
              <a:t> </a:t>
            </a:r>
            <a:endParaRPr lang="en-US" sz="1100" dirty="0">
              <a:effectLst/>
              <a:latin typeface="Calibri" panose="020F0502020204030204" pitchFamily="34" charset="0"/>
              <a:ea typeface="PMingLiU"/>
              <a:cs typeface="Arial" panose="020B0604020202020204" pitchFamily="34" charset="0"/>
            </a:endParaRPr>
          </a:p>
          <a:p>
            <a:pPr marL="0" marR="0">
              <a:lnSpc>
                <a:spcPct val="107000"/>
              </a:lnSpc>
              <a:spcBef>
                <a:spcPts val="0"/>
              </a:spcBef>
              <a:spcAft>
                <a:spcPts val="0"/>
              </a:spcAft>
            </a:pPr>
            <a:r>
              <a:rPr lang="en-US" sz="1100" dirty="0">
                <a:solidFill>
                  <a:srgbClr val="494A49"/>
                </a:solidFill>
                <a:effectLst/>
                <a:latin typeface="Times New Roman" panose="02020603050405020304" pitchFamily="18" charset="0"/>
                <a:ea typeface="PMingLiU"/>
                <a:cs typeface="Arial" panose="020B0604020202020204" pitchFamily="34" charset="0"/>
              </a:rPr>
              <a:t> </a:t>
            </a:r>
            <a:endParaRPr lang="en-US" sz="1100" dirty="0">
              <a:effectLst/>
              <a:latin typeface="Calibri" panose="020F0502020204030204" pitchFamily="34" charset="0"/>
              <a:ea typeface="PMingLiU"/>
              <a:cs typeface="Arial" panose="020B0604020202020204" pitchFamily="34" charset="0"/>
            </a:endParaRPr>
          </a:p>
          <a:p>
            <a:pPr marL="0" marR="0">
              <a:lnSpc>
                <a:spcPct val="107000"/>
              </a:lnSpc>
              <a:spcBef>
                <a:spcPts val="0"/>
              </a:spcBef>
              <a:spcAft>
                <a:spcPts val="0"/>
              </a:spcAft>
            </a:pPr>
            <a:r>
              <a:rPr lang="en-US" sz="1100" dirty="0">
                <a:solidFill>
                  <a:srgbClr val="494A49"/>
                </a:solidFill>
                <a:effectLst/>
                <a:latin typeface="Times New Roman" panose="02020603050405020304" pitchFamily="18" charset="0"/>
                <a:ea typeface="PMingLiU"/>
                <a:cs typeface="Arial" panose="020B0604020202020204" pitchFamily="34" charset="0"/>
              </a:rPr>
              <a:t>You should remove this copyright notice before sending your resume to potential employers. To remove this copyright </a:t>
            </a:r>
            <a:r>
              <a:rPr lang="en-US" sz="1100" dirty="0" smtClean="0">
                <a:solidFill>
                  <a:srgbClr val="494A49"/>
                </a:solidFill>
                <a:effectLst/>
                <a:latin typeface="Times New Roman" panose="02020603050405020304" pitchFamily="18" charset="0"/>
                <a:ea typeface="PMingLiU"/>
                <a:cs typeface="Arial" panose="020B0604020202020204" pitchFamily="34" charset="0"/>
              </a:rPr>
              <a:t>notice</a:t>
            </a:r>
            <a:r>
              <a:rPr lang="en-US" sz="1100" dirty="0">
                <a:solidFill>
                  <a:srgbClr val="494A49"/>
                </a:solidFill>
                <a:latin typeface="Times New Roman" panose="02020603050405020304" pitchFamily="18" charset="0"/>
                <a:ea typeface="PMingLiU"/>
                <a:cs typeface="Arial" panose="020B0604020202020204" pitchFamily="34" charset="0"/>
              </a:rPr>
              <a:t> </a:t>
            </a:r>
            <a:r>
              <a:rPr lang="en-US" sz="1100" dirty="0" smtClean="0">
                <a:solidFill>
                  <a:srgbClr val="494A49"/>
                </a:solidFill>
                <a:latin typeface="Times New Roman" panose="02020603050405020304" pitchFamily="18" charset="0"/>
                <a:ea typeface="PMingLiU"/>
                <a:cs typeface="Arial" panose="020B0604020202020204" pitchFamily="34" charset="0"/>
              </a:rPr>
              <a:t>just delete the slide</a:t>
            </a:r>
            <a:r>
              <a:rPr lang="en-US" sz="1100" dirty="0" smtClean="0">
                <a:solidFill>
                  <a:srgbClr val="494A49"/>
                </a:solidFill>
                <a:effectLst/>
                <a:latin typeface="Times New Roman" panose="02020603050405020304" pitchFamily="18" charset="0"/>
                <a:ea typeface="PMingLiU"/>
                <a:cs typeface="Arial" panose="020B0604020202020204" pitchFamily="34" charset="0"/>
              </a:rPr>
              <a:t>.</a:t>
            </a:r>
            <a:endParaRPr lang="en-US" sz="1100" dirty="0">
              <a:effectLst/>
              <a:latin typeface="Calibri" panose="020F0502020204030204" pitchFamily="34" charset="0"/>
              <a:ea typeface="PMingLiU"/>
              <a:cs typeface="Arial" panose="020B0604020202020204" pitchFamily="34" charset="0"/>
            </a:endParaRPr>
          </a:p>
        </p:txBody>
      </p:sp>
    </p:spTree>
    <p:extLst>
      <p:ext uri="{BB962C8B-B14F-4D97-AF65-F5344CB8AC3E}">
        <p14:creationId xmlns:p14="http://schemas.microsoft.com/office/powerpoint/2010/main" val="28779504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917</Words>
  <Application>Microsoft Office PowerPoint</Application>
  <PresentationFormat>Custom</PresentationFormat>
  <Paragraphs>127</Paragraphs>
  <Slides>3</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vt:i4>
      </vt:variant>
    </vt:vector>
  </HeadingPairs>
  <TitlesOfParts>
    <vt:vector size="11" baseType="lpstr">
      <vt:lpstr>Arial</vt:lpstr>
      <vt:lpstr>Calibri</vt:lpstr>
      <vt:lpstr>Calibri Light</vt:lpstr>
      <vt:lpstr>Open Sans</vt:lpstr>
      <vt:lpstr>Open Sans Light</vt:lpstr>
      <vt:lpstr>PMingLiU</vt:lpstr>
      <vt:lpstr>Times New Roman</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2022-07-14T10:03:35Z</dcterms:created>
  <dcterms:modified xsi:type="dcterms:W3CDTF">2022-08-26T11:49:17Z</dcterms:modified>
</cp:coreProperties>
</file>