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5"/>
  </p:notesMasterIdLst>
  <p:sldIdLst>
    <p:sldId id="259" r:id="rId2"/>
    <p:sldId id="257" r:id="rId3"/>
    <p:sldId id="258" r:id="rId4"/>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7449" autoAdjust="0"/>
  </p:normalViewPr>
  <p:slideViewPr>
    <p:cSldViewPr snapToGrid="0">
      <p:cViewPr varScale="1">
        <p:scale>
          <a:sx n="80" d="100"/>
          <a:sy n="80" d="100"/>
        </p:scale>
        <p:origin x="761"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C33D413-CA81-4D51-8D09-0381215CBC73}" type="datetimeFigureOut">
              <a:rPr lang="en-US" smtClean="0"/>
              <a:t>26-Aug-22</a:t>
            </a:fld>
            <a:endParaRPr lang="en-US"/>
          </a:p>
        </p:txBody>
      </p:sp>
      <p:sp>
        <p:nvSpPr>
          <p:cNvPr id="4" name="Slide Image Placeholder 3"/>
          <p:cNvSpPr>
            <a:spLocks noGrp="1" noRot="1" noChangeAspect="1"/>
          </p:cNvSpPr>
          <p:nvPr>
            <p:ph type="sldImg" idx="2"/>
          </p:nvPr>
        </p:nvSpPr>
        <p:spPr>
          <a:xfrm>
            <a:off x="2236788" y="1143000"/>
            <a:ext cx="2384425"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C895D5F-867C-42C6-9E6F-5AA9FE40EF6B}" type="slidenum">
              <a:rPr lang="en-US" smtClean="0"/>
              <a:t>‹#›</a:t>
            </a:fld>
            <a:endParaRPr lang="en-US"/>
          </a:p>
        </p:txBody>
      </p:sp>
    </p:spTree>
    <p:extLst>
      <p:ext uri="{BB962C8B-B14F-4D97-AF65-F5344CB8AC3E}">
        <p14:creationId xmlns:p14="http://schemas.microsoft.com/office/powerpoint/2010/main" val="372034902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i="1" dirty="0" smtClean="0">
                <a:solidFill>
                  <a:srgbClr val="494A49"/>
                </a:solidFill>
                <a:effectLst/>
                <a:latin typeface="Times New Roman" panose="02020603050405020304" pitchFamily="18" charset="0"/>
                <a:ea typeface="PMingLiU"/>
                <a:cs typeface="Arial" panose="020B0604020202020204" pitchFamily="34" charset="0"/>
              </a:rPr>
              <a:t>© CareerReload.com</a:t>
            </a:r>
          </a:p>
          <a:p>
            <a:endParaRPr lang="fi-FI" sz="1200" i="1" dirty="0" smtClean="0">
              <a:solidFill>
                <a:srgbClr val="494A49"/>
              </a:solidFill>
              <a:effectLst/>
              <a:latin typeface="Times New Roman" panose="02020603050405020304" pitchFamily="18" charset="0"/>
              <a:ea typeface="PMingLiU"/>
              <a:cs typeface="Arial" panose="020B0604020202020204" pitchFamily="34" charset="0"/>
            </a:endParaRPr>
          </a:p>
          <a:p>
            <a:r>
              <a:rPr lang="fi-FI" sz="1200" b="1" i="0" dirty="0" smtClean="0">
                <a:solidFill>
                  <a:srgbClr val="494A49"/>
                </a:solidFill>
                <a:effectLst/>
                <a:latin typeface="Times New Roman" panose="02020603050405020304" pitchFamily="18" charset="0"/>
                <a:ea typeface="PMingLiU"/>
                <a:cs typeface="Arial" panose="020B0604020202020204" pitchFamily="34" charset="0"/>
              </a:rPr>
              <a:t>Resume with no photo</a:t>
            </a:r>
            <a:endParaRPr lang="en-US" sz="1200" b="1" i="0" dirty="0" smtClean="0">
              <a:solidFill>
                <a:srgbClr val="494A49"/>
              </a:solidFill>
              <a:effectLst/>
              <a:latin typeface="Times New Roman" panose="02020603050405020304" pitchFamily="18" charset="0"/>
              <a:ea typeface="PMingLiU"/>
              <a:cs typeface="Arial" panose="020B0604020202020204" pitchFamily="34" charset="0"/>
            </a:endParaRPr>
          </a:p>
          <a:p>
            <a:endParaRPr lang="fi-FI" sz="1200" i="1" dirty="0" smtClean="0">
              <a:solidFill>
                <a:srgbClr val="494A49"/>
              </a:solidFill>
              <a:effectLst/>
              <a:latin typeface="Times New Roman" panose="02020603050405020304" pitchFamily="18" charset="0"/>
              <a:cs typeface="Arial" panose="020B0604020202020204" pitchFamily="34" charset="0"/>
            </a:endParaRPr>
          </a:p>
          <a:p>
            <a:r>
              <a:rPr lang="fi-FI" sz="1200" i="0" dirty="0" smtClean="0">
                <a:solidFill>
                  <a:srgbClr val="494A49"/>
                </a:solidFill>
                <a:effectLst/>
                <a:latin typeface="Times New Roman" panose="02020603050405020304" pitchFamily="18" charset="0"/>
                <a:cs typeface="Arial" panose="020B0604020202020204" pitchFamily="34" charset="0"/>
              </a:rPr>
              <a:t>If you need to add more pages to your resume</a:t>
            </a:r>
            <a:r>
              <a:rPr lang="fi-FI" sz="1200" i="0" baseline="0" dirty="0" smtClean="0">
                <a:solidFill>
                  <a:srgbClr val="494A49"/>
                </a:solidFill>
                <a:effectLst/>
                <a:latin typeface="Times New Roman" panose="02020603050405020304" pitchFamily="18" charset="0"/>
                <a:cs typeface="Arial" panose="020B0604020202020204" pitchFamily="34" charset="0"/>
              </a:rPr>
              <a:t> just duplicate this page (right click the slide in the slide pane and select Duplicate or CTRL+D). Some of the elements can be edited via the Slide Master (view &gt; slide master). Once you are done editing your resume, save it as PDF and send or print.</a:t>
            </a:r>
            <a:endParaRPr lang="en-US" i="0" dirty="0"/>
          </a:p>
        </p:txBody>
      </p:sp>
      <p:sp>
        <p:nvSpPr>
          <p:cNvPr id="4" name="Slide Number Placeholder 3"/>
          <p:cNvSpPr>
            <a:spLocks noGrp="1"/>
          </p:cNvSpPr>
          <p:nvPr>
            <p:ph type="sldNum" sz="quarter" idx="10"/>
          </p:nvPr>
        </p:nvSpPr>
        <p:spPr/>
        <p:txBody>
          <a:bodyPr/>
          <a:lstStyle/>
          <a:p>
            <a:fld id="{4C895D5F-867C-42C6-9E6F-5AA9FE40EF6B}" type="slidenum">
              <a:rPr lang="en-US" smtClean="0"/>
              <a:t>1</a:t>
            </a:fld>
            <a:endParaRPr lang="en-US"/>
          </a:p>
        </p:txBody>
      </p:sp>
    </p:spTree>
    <p:extLst>
      <p:ext uri="{BB962C8B-B14F-4D97-AF65-F5344CB8AC3E}">
        <p14:creationId xmlns:p14="http://schemas.microsoft.com/office/powerpoint/2010/main" val="4405124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i="1" dirty="0" smtClean="0">
                <a:solidFill>
                  <a:srgbClr val="494A49"/>
                </a:solidFill>
                <a:effectLst/>
                <a:latin typeface="Times New Roman" panose="02020603050405020304" pitchFamily="18" charset="0"/>
                <a:ea typeface="PMingLiU"/>
                <a:cs typeface="Arial" panose="020B0604020202020204" pitchFamily="34" charset="0"/>
              </a:rPr>
              <a:t>© </a:t>
            </a:r>
            <a:r>
              <a:rPr lang="en-US" sz="1200" i="1" dirty="0" smtClean="0">
                <a:solidFill>
                  <a:srgbClr val="494A49"/>
                </a:solidFill>
                <a:effectLst/>
                <a:latin typeface="Times New Roman" panose="02020603050405020304" pitchFamily="18" charset="0"/>
                <a:ea typeface="PMingLiU"/>
                <a:cs typeface="Arial" panose="020B0604020202020204" pitchFamily="34" charset="0"/>
              </a:rPr>
              <a:t>CareerReload.com</a:t>
            </a:r>
          </a:p>
          <a:p>
            <a:endParaRPr lang="fi-FI" sz="1200" i="1" dirty="0" smtClean="0">
              <a:solidFill>
                <a:srgbClr val="494A49"/>
              </a:solidFill>
              <a:effectLst/>
              <a:latin typeface="Times New Roman" panose="02020603050405020304" pitchFamily="18" charset="0"/>
              <a:ea typeface="PMingLiU"/>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fi-FI" sz="1200" b="1" i="0" dirty="0" smtClean="0">
                <a:solidFill>
                  <a:srgbClr val="494A49"/>
                </a:solidFill>
                <a:effectLst/>
                <a:latin typeface="Times New Roman" panose="02020603050405020304" pitchFamily="18" charset="0"/>
                <a:ea typeface="PMingLiU"/>
                <a:cs typeface="Arial" panose="020B0604020202020204" pitchFamily="34" charset="0"/>
              </a:rPr>
              <a:t>Resume with photo</a:t>
            </a:r>
            <a:endParaRPr lang="en-US" sz="1200" i="1" dirty="0" smtClean="0">
              <a:solidFill>
                <a:srgbClr val="494A49"/>
              </a:solidFill>
              <a:effectLst/>
              <a:latin typeface="Times New Roman" panose="02020603050405020304" pitchFamily="18" charset="0"/>
              <a:ea typeface="PMingLiU"/>
              <a:cs typeface="Arial" panose="020B0604020202020204" pitchFamily="34" charset="0"/>
            </a:endParaRPr>
          </a:p>
          <a:p>
            <a:endParaRPr lang="fi-FI" sz="1200" i="1" dirty="0" smtClean="0">
              <a:solidFill>
                <a:srgbClr val="494A49"/>
              </a:solidFill>
              <a:effectLst/>
              <a:latin typeface="Times New Roman" panose="02020603050405020304" pitchFamily="18" charset="0"/>
              <a:cs typeface="Arial" panose="020B0604020202020204" pitchFamily="34" charset="0"/>
            </a:endParaRPr>
          </a:p>
          <a:p>
            <a:r>
              <a:rPr lang="fi-FI" sz="1200" i="0" dirty="0" smtClean="0">
                <a:solidFill>
                  <a:srgbClr val="494A49"/>
                </a:solidFill>
                <a:effectLst/>
                <a:latin typeface="Times New Roman" panose="02020603050405020304" pitchFamily="18" charset="0"/>
                <a:cs typeface="Arial" panose="020B0604020202020204" pitchFamily="34" charset="0"/>
              </a:rPr>
              <a:t>If you need to add more pages to your resume</a:t>
            </a:r>
            <a:r>
              <a:rPr lang="fi-FI" sz="1200" i="0" baseline="0" dirty="0" smtClean="0">
                <a:solidFill>
                  <a:srgbClr val="494A49"/>
                </a:solidFill>
                <a:effectLst/>
                <a:latin typeface="Times New Roman" panose="02020603050405020304" pitchFamily="18" charset="0"/>
                <a:cs typeface="Arial" panose="020B0604020202020204" pitchFamily="34" charset="0"/>
              </a:rPr>
              <a:t> just duplicate this page (right click the slide in the slide pane and select Duplicate or CTRL+D). Some of the elements can be edited via the Slide Master (view &gt; slide master). Once you are done editing your resume, save it as PDF and send or print.</a:t>
            </a:r>
            <a:endParaRPr lang="en-US" i="0" dirty="0"/>
          </a:p>
        </p:txBody>
      </p:sp>
      <p:sp>
        <p:nvSpPr>
          <p:cNvPr id="4" name="Slide Number Placeholder 3"/>
          <p:cNvSpPr>
            <a:spLocks noGrp="1"/>
          </p:cNvSpPr>
          <p:nvPr>
            <p:ph type="sldNum" sz="quarter" idx="10"/>
          </p:nvPr>
        </p:nvSpPr>
        <p:spPr/>
        <p:txBody>
          <a:bodyPr/>
          <a:lstStyle/>
          <a:p>
            <a:fld id="{4C895D5F-867C-42C6-9E6F-5AA9FE40EF6B}" type="slidenum">
              <a:rPr lang="en-US" smtClean="0"/>
              <a:t>2</a:t>
            </a:fld>
            <a:endParaRPr lang="en-US"/>
          </a:p>
        </p:txBody>
      </p:sp>
    </p:spTree>
    <p:extLst>
      <p:ext uri="{BB962C8B-B14F-4D97-AF65-F5344CB8AC3E}">
        <p14:creationId xmlns:p14="http://schemas.microsoft.com/office/powerpoint/2010/main" val="199211893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i="1" dirty="0" smtClean="0">
                <a:solidFill>
                  <a:srgbClr val="494A49"/>
                </a:solidFill>
                <a:effectLst/>
                <a:latin typeface="Times New Roman" panose="02020603050405020304" pitchFamily="18" charset="0"/>
                <a:ea typeface="PMingLiU"/>
                <a:cs typeface="Arial" panose="020B0604020202020204" pitchFamily="34" charset="0"/>
              </a:rPr>
              <a:t>© CareerReload.com</a:t>
            </a:r>
          </a:p>
        </p:txBody>
      </p:sp>
      <p:sp>
        <p:nvSpPr>
          <p:cNvPr id="4" name="Slide Number Placeholder 3"/>
          <p:cNvSpPr>
            <a:spLocks noGrp="1"/>
          </p:cNvSpPr>
          <p:nvPr>
            <p:ph type="sldNum" sz="quarter" idx="10"/>
          </p:nvPr>
        </p:nvSpPr>
        <p:spPr/>
        <p:txBody>
          <a:bodyPr/>
          <a:lstStyle/>
          <a:p>
            <a:fld id="{4C895D5F-867C-42C6-9E6F-5AA9FE40EF6B}" type="slidenum">
              <a:rPr lang="en-US" smtClean="0"/>
              <a:t>3</a:t>
            </a:fld>
            <a:endParaRPr lang="en-US"/>
          </a:p>
        </p:txBody>
      </p:sp>
    </p:spTree>
    <p:extLst>
      <p:ext uri="{BB962C8B-B14F-4D97-AF65-F5344CB8AC3E}">
        <p14:creationId xmlns:p14="http://schemas.microsoft.com/office/powerpoint/2010/main" val="227089155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Resume layout">
    <p:spTree>
      <p:nvGrpSpPr>
        <p:cNvPr id="1" name=""/>
        <p:cNvGrpSpPr/>
        <p:nvPr/>
      </p:nvGrpSpPr>
      <p:grpSpPr>
        <a:xfrm>
          <a:off x="0" y="0"/>
          <a:ext cx="0" cy="0"/>
          <a:chOff x="0" y="0"/>
          <a:chExt cx="0" cy="0"/>
        </a:xfrm>
      </p:grpSpPr>
      <p:sp>
        <p:nvSpPr>
          <p:cNvPr id="3" name="Freeform 27"/>
          <p:cNvSpPr/>
          <p:nvPr userDrawn="1"/>
        </p:nvSpPr>
        <p:spPr>
          <a:xfrm rot="16200000">
            <a:off x="1351981" y="3577531"/>
            <a:ext cx="9349560" cy="2890284"/>
          </a:xfrm>
          <a:custGeom>
            <a:avLst/>
            <a:gdLst/>
            <a:ahLst/>
            <a:cxnLst/>
            <a:rect l="l" t="t" r="r" b="b"/>
            <a:pathLst>
              <a:path w="4599038" h="1330372">
                <a:moveTo>
                  <a:pt x="0" y="0"/>
                </a:moveTo>
                <a:lnTo>
                  <a:pt x="4599038" y="0"/>
                </a:lnTo>
                <a:lnTo>
                  <a:pt x="4599038" y="1330372"/>
                </a:lnTo>
                <a:lnTo>
                  <a:pt x="0" y="1330372"/>
                </a:lnTo>
                <a:close/>
              </a:path>
            </a:pathLst>
          </a:custGeom>
          <a:solidFill>
            <a:schemeClr val="bg1">
              <a:lumMod val="95000"/>
            </a:schemeClr>
          </a:solidFill>
        </p:spPr>
      </p:sp>
      <p:sp>
        <p:nvSpPr>
          <p:cNvPr id="4" name="Freeform 3"/>
          <p:cNvSpPr/>
          <p:nvPr userDrawn="1"/>
        </p:nvSpPr>
        <p:spPr>
          <a:xfrm rot="5400000">
            <a:off x="1309004" y="375068"/>
            <a:ext cx="456856" cy="3074863"/>
          </a:xfrm>
          <a:custGeom>
            <a:avLst/>
            <a:gdLst/>
            <a:ahLst/>
            <a:cxnLst/>
            <a:rect l="l" t="t" r="r" b="b"/>
            <a:pathLst>
              <a:path w="3130550" h="21070133">
                <a:moveTo>
                  <a:pt x="0" y="552450"/>
                </a:moveTo>
                <a:lnTo>
                  <a:pt x="0" y="21070133"/>
                </a:lnTo>
                <a:lnTo>
                  <a:pt x="3130550" y="21070133"/>
                </a:lnTo>
                <a:lnTo>
                  <a:pt x="3130550" y="0"/>
                </a:lnTo>
                <a:close/>
              </a:path>
            </a:pathLst>
          </a:custGeom>
          <a:solidFill>
            <a:schemeClr val="accent3">
              <a:lumMod val="20000"/>
              <a:lumOff val="80000"/>
            </a:schemeClr>
          </a:solidFill>
        </p:spPr>
      </p:sp>
      <p:sp>
        <p:nvSpPr>
          <p:cNvPr id="5" name="Freeform 5"/>
          <p:cNvSpPr/>
          <p:nvPr userDrawn="1"/>
        </p:nvSpPr>
        <p:spPr>
          <a:xfrm rot="5400000">
            <a:off x="873502" y="683825"/>
            <a:ext cx="253489" cy="2000493"/>
          </a:xfrm>
          <a:custGeom>
            <a:avLst/>
            <a:gdLst/>
            <a:ahLst/>
            <a:cxnLst/>
            <a:rect l="l" t="t" r="r" b="b"/>
            <a:pathLst>
              <a:path w="3130550" h="24705816">
                <a:moveTo>
                  <a:pt x="0" y="552450"/>
                </a:moveTo>
                <a:lnTo>
                  <a:pt x="0" y="24705816"/>
                </a:lnTo>
                <a:lnTo>
                  <a:pt x="3130550" y="24705816"/>
                </a:lnTo>
                <a:lnTo>
                  <a:pt x="3130550" y="0"/>
                </a:lnTo>
                <a:close/>
              </a:path>
            </a:pathLst>
          </a:custGeom>
          <a:solidFill>
            <a:schemeClr val="accent1"/>
          </a:solidFill>
        </p:spPr>
      </p:sp>
      <p:sp>
        <p:nvSpPr>
          <p:cNvPr id="8" name="Picture Placeholder 7"/>
          <p:cNvSpPr>
            <a:spLocks noGrp="1"/>
          </p:cNvSpPr>
          <p:nvPr>
            <p:ph type="pic" sz="quarter" idx="10"/>
          </p:nvPr>
        </p:nvSpPr>
        <p:spPr>
          <a:xfrm>
            <a:off x="5287522" y="606426"/>
            <a:ext cx="1478478" cy="1744888"/>
          </a:xfrm>
          <a:prstGeom prst="rect">
            <a:avLst/>
          </a:prstGeom>
          <a:solidFill>
            <a:schemeClr val="bg1">
              <a:lumMod val="65000"/>
            </a:schemeClr>
          </a:solidFill>
        </p:spPr>
        <p:txBody>
          <a:bodyPr>
            <a:normAutofit/>
          </a:bodyPr>
          <a:lstStyle>
            <a:lvl1pPr>
              <a:defRPr sz="1400"/>
            </a:lvl1pPr>
          </a:lstStyle>
          <a:p>
            <a:endParaRPr lang="en-US"/>
          </a:p>
        </p:txBody>
      </p:sp>
    </p:spTree>
    <p:extLst>
      <p:ext uri="{BB962C8B-B14F-4D97-AF65-F5344CB8AC3E}">
        <p14:creationId xmlns:p14="http://schemas.microsoft.com/office/powerpoint/2010/main" val="30466642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40052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1_Blank">
    <p:spTree>
      <p:nvGrpSpPr>
        <p:cNvPr id="1" name=""/>
        <p:cNvGrpSpPr/>
        <p:nvPr/>
      </p:nvGrpSpPr>
      <p:grpSpPr>
        <a:xfrm>
          <a:off x="0" y="0"/>
          <a:ext cx="0" cy="0"/>
          <a:chOff x="0" y="0"/>
          <a:chExt cx="0" cy="0"/>
        </a:xfrm>
      </p:grpSpPr>
      <p:sp>
        <p:nvSpPr>
          <p:cNvPr id="3" name="Freeform 27"/>
          <p:cNvSpPr/>
          <p:nvPr userDrawn="1"/>
        </p:nvSpPr>
        <p:spPr>
          <a:xfrm rot="16200000">
            <a:off x="1351981" y="3577531"/>
            <a:ext cx="9349560" cy="2890284"/>
          </a:xfrm>
          <a:custGeom>
            <a:avLst/>
            <a:gdLst/>
            <a:ahLst/>
            <a:cxnLst/>
            <a:rect l="l" t="t" r="r" b="b"/>
            <a:pathLst>
              <a:path w="4599038" h="1330372">
                <a:moveTo>
                  <a:pt x="0" y="0"/>
                </a:moveTo>
                <a:lnTo>
                  <a:pt x="4599038" y="0"/>
                </a:lnTo>
                <a:lnTo>
                  <a:pt x="4599038" y="1330372"/>
                </a:lnTo>
                <a:lnTo>
                  <a:pt x="0" y="1330372"/>
                </a:lnTo>
                <a:close/>
              </a:path>
            </a:pathLst>
          </a:custGeom>
          <a:solidFill>
            <a:schemeClr val="bg1">
              <a:lumMod val="95000"/>
            </a:schemeClr>
          </a:solidFill>
        </p:spPr>
      </p:sp>
      <p:grpSp>
        <p:nvGrpSpPr>
          <p:cNvPr id="2" name="Group 1"/>
          <p:cNvGrpSpPr/>
          <p:nvPr userDrawn="1"/>
        </p:nvGrpSpPr>
        <p:grpSpPr>
          <a:xfrm>
            <a:off x="0" y="1557327"/>
            <a:ext cx="3074863" cy="583601"/>
            <a:chOff x="0" y="1557327"/>
            <a:chExt cx="3074863" cy="583601"/>
          </a:xfrm>
        </p:grpSpPr>
        <p:sp>
          <p:nvSpPr>
            <p:cNvPr id="4" name="Freeform 3"/>
            <p:cNvSpPr/>
            <p:nvPr userDrawn="1"/>
          </p:nvSpPr>
          <p:spPr>
            <a:xfrm rot="5400000">
              <a:off x="1309004" y="375068"/>
              <a:ext cx="456856" cy="3074863"/>
            </a:xfrm>
            <a:custGeom>
              <a:avLst/>
              <a:gdLst/>
              <a:ahLst/>
              <a:cxnLst/>
              <a:rect l="l" t="t" r="r" b="b"/>
              <a:pathLst>
                <a:path w="3130550" h="21070133">
                  <a:moveTo>
                    <a:pt x="0" y="552450"/>
                  </a:moveTo>
                  <a:lnTo>
                    <a:pt x="0" y="21070133"/>
                  </a:lnTo>
                  <a:lnTo>
                    <a:pt x="3130550" y="21070133"/>
                  </a:lnTo>
                  <a:lnTo>
                    <a:pt x="3130550" y="0"/>
                  </a:lnTo>
                  <a:close/>
                </a:path>
              </a:pathLst>
            </a:custGeom>
            <a:solidFill>
              <a:schemeClr val="accent3">
                <a:lumMod val="20000"/>
                <a:lumOff val="80000"/>
              </a:schemeClr>
            </a:solidFill>
          </p:spPr>
        </p:sp>
        <p:sp>
          <p:nvSpPr>
            <p:cNvPr id="5" name="Freeform 5"/>
            <p:cNvSpPr/>
            <p:nvPr userDrawn="1"/>
          </p:nvSpPr>
          <p:spPr>
            <a:xfrm rot="5400000">
              <a:off x="873502" y="683825"/>
              <a:ext cx="253489" cy="2000493"/>
            </a:xfrm>
            <a:custGeom>
              <a:avLst/>
              <a:gdLst/>
              <a:ahLst/>
              <a:cxnLst/>
              <a:rect l="l" t="t" r="r" b="b"/>
              <a:pathLst>
                <a:path w="3130550" h="24705816">
                  <a:moveTo>
                    <a:pt x="0" y="552450"/>
                  </a:moveTo>
                  <a:lnTo>
                    <a:pt x="0" y="24705816"/>
                  </a:lnTo>
                  <a:lnTo>
                    <a:pt x="3130550" y="24705816"/>
                  </a:lnTo>
                  <a:lnTo>
                    <a:pt x="3130550" y="0"/>
                  </a:lnTo>
                  <a:close/>
                </a:path>
              </a:pathLst>
            </a:custGeom>
            <a:solidFill>
              <a:schemeClr val="accent1"/>
            </a:solidFill>
          </p:spPr>
        </p:sp>
      </p:grpSp>
    </p:spTree>
    <p:extLst>
      <p:ext uri="{BB962C8B-B14F-4D97-AF65-F5344CB8AC3E}">
        <p14:creationId xmlns:p14="http://schemas.microsoft.com/office/powerpoint/2010/main" val="226714425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7"/>
            <a:ext cx="6703695" cy="663891"/>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534353" y="1389413"/>
            <a:ext cx="6703695" cy="767013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534353" y="9322647"/>
            <a:ext cx="1748790" cy="535517"/>
          </a:xfrm>
          <a:prstGeom prst="rect">
            <a:avLst/>
          </a:prstGeom>
        </p:spPr>
        <p:txBody>
          <a:bodyPr vert="horz" lIns="91440" tIns="45720" rIns="91440" bIns="45720" rtlCol="0" anchor="ctr"/>
          <a:lstStyle>
            <a:lvl1pPr algn="l">
              <a:defRPr sz="1760">
                <a:solidFill>
                  <a:schemeClr val="tx1">
                    <a:tint val="75000"/>
                  </a:schemeClr>
                </a:solidFill>
              </a:defRPr>
            </a:lvl1pPr>
          </a:lstStyle>
          <a:p>
            <a:fld id="{13BA353C-487E-4DE6-9E67-EC916B990B63}" type="datetimeFigureOut">
              <a:rPr lang="en-US" smtClean="0"/>
              <a:t>26-Aug-22</a:t>
            </a:fld>
            <a:endParaRPr lang="en-US"/>
          </a:p>
        </p:txBody>
      </p:sp>
      <p:sp>
        <p:nvSpPr>
          <p:cNvPr id="5" name="Footer Placeholder 4"/>
          <p:cNvSpPr>
            <a:spLocks noGrp="1"/>
          </p:cNvSpPr>
          <p:nvPr>
            <p:ph type="ftr" sz="quarter" idx="3"/>
          </p:nvPr>
        </p:nvSpPr>
        <p:spPr>
          <a:xfrm>
            <a:off x="2574608" y="9322647"/>
            <a:ext cx="2623185" cy="535517"/>
          </a:xfrm>
          <a:prstGeom prst="rect">
            <a:avLst/>
          </a:prstGeom>
        </p:spPr>
        <p:txBody>
          <a:bodyPr vert="horz" lIns="91440" tIns="45720" rIns="91440" bIns="45720" rtlCol="0" anchor="ctr"/>
          <a:lstStyle>
            <a:lvl1pPr algn="ctr">
              <a:defRPr sz="176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7"/>
            <a:ext cx="1748790" cy="535517"/>
          </a:xfrm>
          <a:prstGeom prst="rect">
            <a:avLst/>
          </a:prstGeom>
        </p:spPr>
        <p:txBody>
          <a:bodyPr vert="horz" lIns="91440" tIns="45720" rIns="91440" bIns="45720" rtlCol="0" anchor="ctr"/>
          <a:lstStyle>
            <a:lvl1pPr algn="r">
              <a:defRPr sz="1760">
                <a:solidFill>
                  <a:schemeClr val="tx1">
                    <a:tint val="75000"/>
                  </a:schemeClr>
                </a:solidFill>
              </a:defRPr>
            </a:lvl1pPr>
          </a:lstStyle>
          <a:p>
            <a:fld id="{A1FEDCCD-1396-411F-8479-3E9047AA99A6}" type="slidenum">
              <a:rPr lang="en-US" smtClean="0"/>
              <a:t>‹#›</a:t>
            </a:fld>
            <a:endParaRPr lang="en-US"/>
          </a:p>
        </p:txBody>
      </p:sp>
    </p:spTree>
    <p:extLst>
      <p:ext uri="{BB962C8B-B14F-4D97-AF65-F5344CB8AC3E}">
        <p14:creationId xmlns:p14="http://schemas.microsoft.com/office/powerpoint/2010/main" val="3134323767"/>
      </p:ext>
    </p:extLst>
  </p:cSld>
  <p:clrMap bg1="lt1" tx1="dk1" bg2="lt2" tx2="dk2" accent1="accent1" accent2="accent2" accent3="accent3" accent4="accent4" accent5="accent5" accent6="accent6" hlink="hlink" folHlink="folHlink"/>
  <p:sldLayoutIdLst>
    <p:sldLayoutId id="2147483655" r:id="rId1"/>
    <p:sldLayoutId id="2147483656" r:id="rId2"/>
    <p:sldLayoutId id="2147483657" r:id="rId3"/>
  </p:sldLayoutIdLst>
  <p:txStyles>
    <p:titleStyle>
      <a:lvl1pPr algn="l" defTabSz="1341150" rtl="0" eaLnBrk="1" latinLnBrk="0" hangingPunct="1">
        <a:lnSpc>
          <a:spcPct val="90000"/>
        </a:lnSpc>
        <a:spcBef>
          <a:spcPct val="0"/>
        </a:spcBef>
        <a:buNone/>
        <a:defRPr sz="3200" kern="1200">
          <a:solidFill>
            <a:schemeClr val="tx1"/>
          </a:solidFill>
          <a:latin typeface="+mj-lt"/>
          <a:ea typeface="+mj-ea"/>
          <a:cs typeface="+mj-cs"/>
        </a:defRPr>
      </a:lvl1pPr>
    </p:titleStyle>
    <p:bodyStyle>
      <a:lvl1pPr marL="335288" indent="-335288" algn="l" defTabSz="1341150" rtl="0" eaLnBrk="1" latinLnBrk="0" hangingPunct="1">
        <a:lnSpc>
          <a:spcPct val="90000"/>
        </a:lnSpc>
        <a:spcBef>
          <a:spcPts val="1467"/>
        </a:spcBef>
        <a:buFont typeface="Arial" panose="020B0604020202020204" pitchFamily="34" charset="0"/>
        <a:buChar char="•"/>
        <a:defRPr sz="1800" kern="1200">
          <a:solidFill>
            <a:schemeClr val="tx1"/>
          </a:solidFill>
          <a:latin typeface="+mn-lt"/>
          <a:ea typeface="+mn-ea"/>
          <a:cs typeface="+mn-cs"/>
        </a:defRPr>
      </a:lvl1pPr>
      <a:lvl2pPr marL="1005863" indent="-335288" algn="l" defTabSz="1341150" rtl="0" eaLnBrk="1" latinLnBrk="0" hangingPunct="1">
        <a:lnSpc>
          <a:spcPct val="90000"/>
        </a:lnSpc>
        <a:spcBef>
          <a:spcPts val="733"/>
        </a:spcBef>
        <a:buFont typeface="Arial" panose="020B0604020202020204" pitchFamily="34" charset="0"/>
        <a:buChar char="•"/>
        <a:defRPr sz="1400" kern="1200">
          <a:solidFill>
            <a:schemeClr val="tx1"/>
          </a:solidFill>
          <a:latin typeface="+mn-lt"/>
          <a:ea typeface="+mn-ea"/>
          <a:cs typeface="+mn-cs"/>
        </a:defRPr>
      </a:lvl2pPr>
      <a:lvl3pPr marL="1676438" indent="-335288" algn="l" defTabSz="1341150" rtl="0" eaLnBrk="1" latinLnBrk="0" hangingPunct="1">
        <a:lnSpc>
          <a:spcPct val="90000"/>
        </a:lnSpc>
        <a:spcBef>
          <a:spcPts val="733"/>
        </a:spcBef>
        <a:buFont typeface="Arial" panose="020B0604020202020204" pitchFamily="34" charset="0"/>
        <a:buChar char="•"/>
        <a:defRPr sz="1200" kern="1200">
          <a:solidFill>
            <a:schemeClr val="tx1"/>
          </a:solidFill>
          <a:latin typeface="+mn-lt"/>
          <a:ea typeface="+mn-ea"/>
          <a:cs typeface="+mn-cs"/>
        </a:defRPr>
      </a:lvl3pPr>
      <a:lvl4pPr marL="2347013" indent="-335288" algn="l" defTabSz="1341150" rtl="0" eaLnBrk="1" latinLnBrk="0" hangingPunct="1">
        <a:lnSpc>
          <a:spcPct val="90000"/>
        </a:lnSpc>
        <a:spcBef>
          <a:spcPts val="733"/>
        </a:spcBef>
        <a:buFont typeface="Arial" panose="020B0604020202020204" pitchFamily="34" charset="0"/>
        <a:buChar char="•"/>
        <a:defRPr sz="1100" kern="1200">
          <a:solidFill>
            <a:schemeClr val="tx1"/>
          </a:solidFill>
          <a:latin typeface="+mn-lt"/>
          <a:ea typeface="+mn-ea"/>
          <a:cs typeface="+mn-cs"/>
        </a:defRPr>
      </a:lvl4pPr>
      <a:lvl5pPr marL="3017589" indent="-335288" algn="l" defTabSz="1341150" rtl="0" eaLnBrk="1" latinLnBrk="0" hangingPunct="1">
        <a:lnSpc>
          <a:spcPct val="90000"/>
        </a:lnSpc>
        <a:spcBef>
          <a:spcPts val="733"/>
        </a:spcBef>
        <a:buFont typeface="Arial" panose="020B0604020202020204" pitchFamily="34" charset="0"/>
        <a:buChar char="•"/>
        <a:defRPr sz="1100" kern="1200">
          <a:solidFill>
            <a:schemeClr val="tx1"/>
          </a:solidFill>
          <a:latin typeface="+mn-lt"/>
          <a:ea typeface="+mn-ea"/>
          <a:cs typeface="+mn-cs"/>
        </a:defRPr>
      </a:lvl5pPr>
      <a:lvl6pPr marL="3688164" indent="-335288" algn="l" defTabSz="1341150" rtl="0" eaLnBrk="1" latinLnBrk="0" hangingPunct="1">
        <a:lnSpc>
          <a:spcPct val="90000"/>
        </a:lnSpc>
        <a:spcBef>
          <a:spcPts val="733"/>
        </a:spcBef>
        <a:buFont typeface="Arial" panose="020B0604020202020204" pitchFamily="34" charset="0"/>
        <a:buChar char="•"/>
        <a:defRPr sz="2640" kern="1200">
          <a:solidFill>
            <a:schemeClr val="tx1"/>
          </a:solidFill>
          <a:latin typeface="+mn-lt"/>
          <a:ea typeface="+mn-ea"/>
          <a:cs typeface="+mn-cs"/>
        </a:defRPr>
      </a:lvl6pPr>
      <a:lvl7pPr marL="4358739" indent="-335288" algn="l" defTabSz="1341150" rtl="0" eaLnBrk="1" latinLnBrk="0" hangingPunct="1">
        <a:lnSpc>
          <a:spcPct val="90000"/>
        </a:lnSpc>
        <a:spcBef>
          <a:spcPts val="733"/>
        </a:spcBef>
        <a:buFont typeface="Arial" panose="020B0604020202020204" pitchFamily="34" charset="0"/>
        <a:buChar char="•"/>
        <a:defRPr sz="2640" kern="1200">
          <a:solidFill>
            <a:schemeClr val="tx1"/>
          </a:solidFill>
          <a:latin typeface="+mn-lt"/>
          <a:ea typeface="+mn-ea"/>
          <a:cs typeface="+mn-cs"/>
        </a:defRPr>
      </a:lvl7pPr>
      <a:lvl8pPr marL="5029314" indent="-335288" algn="l" defTabSz="1341150" rtl="0" eaLnBrk="1" latinLnBrk="0" hangingPunct="1">
        <a:lnSpc>
          <a:spcPct val="90000"/>
        </a:lnSpc>
        <a:spcBef>
          <a:spcPts val="733"/>
        </a:spcBef>
        <a:buFont typeface="Arial" panose="020B0604020202020204" pitchFamily="34" charset="0"/>
        <a:buChar char="•"/>
        <a:defRPr sz="2640" kern="1200">
          <a:solidFill>
            <a:schemeClr val="tx1"/>
          </a:solidFill>
          <a:latin typeface="+mn-lt"/>
          <a:ea typeface="+mn-ea"/>
          <a:cs typeface="+mn-cs"/>
        </a:defRPr>
      </a:lvl8pPr>
      <a:lvl9pPr marL="5699890" indent="-335288" algn="l" defTabSz="1341150" rtl="0" eaLnBrk="1" latinLnBrk="0" hangingPunct="1">
        <a:lnSpc>
          <a:spcPct val="90000"/>
        </a:lnSpc>
        <a:spcBef>
          <a:spcPts val="733"/>
        </a:spcBef>
        <a:buFont typeface="Arial" panose="020B0604020202020204" pitchFamily="34" charset="0"/>
        <a:buChar char="•"/>
        <a:defRPr sz="2640" kern="1200">
          <a:solidFill>
            <a:schemeClr val="tx1"/>
          </a:solidFill>
          <a:latin typeface="+mn-lt"/>
          <a:ea typeface="+mn-ea"/>
          <a:cs typeface="+mn-cs"/>
        </a:defRPr>
      </a:lvl9pPr>
    </p:bodyStyle>
    <p:otherStyle>
      <a:defPPr>
        <a:defRPr lang="en-US"/>
      </a:defPPr>
      <a:lvl1pPr marL="0" algn="l" defTabSz="1341150" rtl="0" eaLnBrk="1" latinLnBrk="0" hangingPunct="1">
        <a:defRPr sz="2640" kern="1200">
          <a:solidFill>
            <a:schemeClr val="tx1"/>
          </a:solidFill>
          <a:latin typeface="+mn-lt"/>
          <a:ea typeface="+mn-ea"/>
          <a:cs typeface="+mn-cs"/>
        </a:defRPr>
      </a:lvl1pPr>
      <a:lvl2pPr marL="670575" algn="l" defTabSz="1341150" rtl="0" eaLnBrk="1" latinLnBrk="0" hangingPunct="1">
        <a:defRPr sz="2640" kern="1200">
          <a:solidFill>
            <a:schemeClr val="tx1"/>
          </a:solidFill>
          <a:latin typeface="+mn-lt"/>
          <a:ea typeface="+mn-ea"/>
          <a:cs typeface="+mn-cs"/>
        </a:defRPr>
      </a:lvl2pPr>
      <a:lvl3pPr marL="1341150" algn="l" defTabSz="1341150" rtl="0" eaLnBrk="1" latinLnBrk="0" hangingPunct="1">
        <a:defRPr sz="2640" kern="1200">
          <a:solidFill>
            <a:schemeClr val="tx1"/>
          </a:solidFill>
          <a:latin typeface="+mn-lt"/>
          <a:ea typeface="+mn-ea"/>
          <a:cs typeface="+mn-cs"/>
        </a:defRPr>
      </a:lvl3pPr>
      <a:lvl4pPr marL="2011726" algn="l" defTabSz="1341150" rtl="0" eaLnBrk="1" latinLnBrk="0" hangingPunct="1">
        <a:defRPr sz="2640" kern="1200">
          <a:solidFill>
            <a:schemeClr val="tx1"/>
          </a:solidFill>
          <a:latin typeface="+mn-lt"/>
          <a:ea typeface="+mn-ea"/>
          <a:cs typeface="+mn-cs"/>
        </a:defRPr>
      </a:lvl4pPr>
      <a:lvl5pPr marL="2682301" algn="l" defTabSz="1341150" rtl="0" eaLnBrk="1" latinLnBrk="0" hangingPunct="1">
        <a:defRPr sz="2640" kern="1200">
          <a:solidFill>
            <a:schemeClr val="tx1"/>
          </a:solidFill>
          <a:latin typeface="+mn-lt"/>
          <a:ea typeface="+mn-ea"/>
          <a:cs typeface="+mn-cs"/>
        </a:defRPr>
      </a:lvl5pPr>
      <a:lvl6pPr marL="3352876" algn="l" defTabSz="1341150" rtl="0" eaLnBrk="1" latinLnBrk="0" hangingPunct="1">
        <a:defRPr sz="2640" kern="1200">
          <a:solidFill>
            <a:schemeClr val="tx1"/>
          </a:solidFill>
          <a:latin typeface="+mn-lt"/>
          <a:ea typeface="+mn-ea"/>
          <a:cs typeface="+mn-cs"/>
        </a:defRPr>
      </a:lvl6pPr>
      <a:lvl7pPr marL="4023451" algn="l" defTabSz="1341150" rtl="0" eaLnBrk="1" latinLnBrk="0" hangingPunct="1">
        <a:defRPr sz="2640" kern="1200">
          <a:solidFill>
            <a:schemeClr val="tx1"/>
          </a:solidFill>
          <a:latin typeface="+mn-lt"/>
          <a:ea typeface="+mn-ea"/>
          <a:cs typeface="+mn-cs"/>
        </a:defRPr>
      </a:lvl7pPr>
      <a:lvl8pPr marL="4694027" algn="l" defTabSz="1341150" rtl="0" eaLnBrk="1" latinLnBrk="0" hangingPunct="1">
        <a:defRPr sz="2640" kern="1200">
          <a:solidFill>
            <a:schemeClr val="tx1"/>
          </a:solidFill>
          <a:latin typeface="+mn-lt"/>
          <a:ea typeface="+mn-ea"/>
          <a:cs typeface="+mn-cs"/>
        </a:defRPr>
      </a:lvl8pPr>
      <a:lvl9pPr marL="5364602" algn="l" defTabSz="1341150" rtl="0" eaLnBrk="1" latinLnBrk="0" hangingPunct="1">
        <a:defRPr sz="264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hyperlink" Target="https://www.careerreload.com/build-a-resume/" TargetMode="External"/><Relationship Id="rId7" Type="http://schemas.openxmlformats.org/officeDocument/2006/relationships/hyperlink" Target="https://www.careerreload.com/powerpoint-resume-templates/"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hyperlink" Target="https://www.careerreload.com" TargetMode="External"/><Relationship Id="rId5" Type="http://schemas.openxmlformats.org/officeDocument/2006/relationships/image" Target="../media/image1.png"/><Relationship Id="rId4" Type="http://schemas.openxmlformats.org/officeDocument/2006/relationships/hyperlink" Target="https://www.careerreload.co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6"/>
          <p:cNvSpPr txBox="1"/>
          <p:nvPr/>
        </p:nvSpPr>
        <p:spPr>
          <a:xfrm>
            <a:off x="483446" y="394732"/>
            <a:ext cx="3318211" cy="408766"/>
          </a:xfrm>
          <a:prstGeom prst="rect">
            <a:avLst/>
          </a:prstGeom>
        </p:spPr>
        <p:txBody>
          <a:bodyPr lIns="0" tIns="0" rIns="0" bIns="0" rtlCol="0" anchor="t">
            <a:spAutoFit/>
          </a:bodyPr>
          <a:lstStyle/>
          <a:p>
            <a:pPr marL="0" lvl="0" indent="0" algn="l">
              <a:lnSpc>
                <a:spcPts val="3360"/>
              </a:lnSpc>
            </a:pPr>
            <a:r>
              <a:rPr lang="fi-FI" sz="2800" dirty="0" smtClean="0">
                <a:solidFill>
                  <a:schemeClr val="accent1"/>
                </a:solidFill>
                <a:latin typeface="Arial" panose="020B0604020202020204" pitchFamily="34" charset="0"/>
                <a:cs typeface="Arial" panose="020B0604020202020204" pitchFamily="34" charset="0"/>
              </a:rPr>
              <a:t>Bill Gates</a:t>
            </a:r>
            <a:endParaRPr lang="en-US" sz="2800" dirty="0">
              <a:solidFill>
                <a:schemeClr val="accent1"/>
              </a:solidFill>
              <a:latin typeface="Arial" panose="020B0604020202020204" pitchFamily="34" charset="0"/>
              <a:cs typeface="Arial" panose="020B0604020202020204" pitchFamily="34" charset="0"/>
            </a:endParaRPr>
          </a:p>
        </p:txBody>
      </p:sp>
      <p:sp>
        <p:nvSpPr>
          <p:cNvPr id="5" name="TextBox 7"/>
          <p:cNvSpPr txBox="1"/>
          <p:nvPr/>
        </p:nvSpPr>
        <p:spPr>
          <a:xfrm>
            <a:off x="483446" y="861327"/>
            <a:ext cx="3318211" cy="282129"/>
          </a:xfrm>
          <a:prstGeom prst="rect">
            <a:avLst/>
          </a:prstGeom>
        </p:spPr>
        <p:txBody>
          <a:bodyPr lIns="0" tIns="0" rIns="0" bIns="0" rtlCol="0" anchor="t">
            <a:spAutoFit/>
          </a:bodyPr>
          <a:lstStyle/>
          <a:p>
            <a:pPr>
              <a:lnSpc>
                <a:spcPts val="2240"/>
              </a:lnSpc>
            </a:pPr>
            <a:r>
              <a:rPr lang="en-US" sz="1600" dirty="0" smtClean="0">
                <a:solidFill>
                  <a:srgbClr val="25282D"/>
                </a:solidFill>
                <a:latin typeface="Arial" panose="020B0604020202020204" pitchFamily="34" charset="0"/>
                <a:cs typeface="Arial" panose="020B0604020202020204" pitchFamily="34" charset="0"/>
              </a:rPr>
              <a:t>Founder, CEO, Philanthropist</a:t>
            </a:r>
            <a:endParaRPr lang="en-US" sz="1600" dirty="0">
              <a:solidFill>
                <a:srgbClr val="25282D"/>
              </a:solidFill>
              <a:latin typeface="Arial" panose="020B0604020202020204" pitchFamily="34" charset="0"/>
              <a:cs typeface="Arial" panose="020B0604020202020204" pitchFamily="34" charset="0"/>
            </a:endParaRPr>
          </a:p>
        </p:txBody>
      </p:sp>
      <p:sp>
        <p:nvSpPr>
          <p:cNvPr id="6" name="TextBox 8"/>
          <p:cNvSpPr txBox="1"/>
          <p:nvPr/>
        </p:nvSpPr>
        <p:spPr>
          <a:xfrm>
            <a:off x="483446" y="3713086"/>
            <a:ext cx="2797792" cy="231538"/>
          </a:xfrm>
          <a:prstGeom prst="rect">
            <a:avLst/>
          </a:prstGeom>
        </p:spPr>
        <p:txBody>
          <a:bodyPr lIns="0" tIns="0" rIns="0" bIns="0" rtlCol="0" anchor="t">
            <a:spAutoFit/>
          </a:bodyPr>
          <a:lstStyle/>
          <a:p>
            <a:pPr marL="0" lvl="0" indent="0" algn="l">
              <a:lnSpc>
                <a:spcPts val="1839"/>
              </a:lnSpc>
            </a:pPr>
            <a:r>
              <a:rPr lang="en-US" sz="1400" dirty="0" smtClean="0">
                <a:solidFill>
                  <a:schemeClr val="accent1"/>
                </a:solidFill>
                <a:latin typeface="Arial" panose="020B0604020202020204" pitchFamily="34" charset="0"/>
                <a:cs typeface="Arial" panose="020B0604020202020204" pitchFamily="34" charset="0"/>
              </a:rPr>
              <a:t>Non-Profit Experience</a:t>
            </a:r>
            <a:endParaRPr lang="en-US" sz="1400" dirty="0">
              <a:solidFill>
                <a:schemeClr val="accent1"/>
              </a:solidFill>
              <a:latin typeface="Arial" panose="020B0604020202020204" pitchFamily="34" charset="0"/>
              <a:cs typeface="Arial" panose="020B0604020202020204" pitchFamily="34" charset="0"/>
            </a:endParaRPr>
          </a:p>
        </p:txBody>
      </p:sp>
      <p:sp>
        <p:nvSpPr>
          <p:cNvPr id="30" name="TextBox 38"/>
          <p:cNvSpPr txBox="1"/>
          <p:nvPr/>
        </p:nvSpPr>
        <p:spPr>
          <a:xfrm>
            <a:off x="5296394" y="1591388"/>
            <a:ext cx="1760572" cy="163827"/>
          </a:xfrm>
          <a:prstGeom prst="rect">
            <a:avLst/>
          </a:prstGeom>
        </p:spPr>
        <p:txBody>
          <a:bodyPr lIns="0" tIns="0" rIns="0" bIns="0" rtlCol="0" anchor="t">
            <a:spAutoFit/>
          </a:bodyPr>
          <a:lstStyle/>
          <a:p>
            <a:pPr>
              <a:lnSpc>
                <a:spcPts val="1400"/>
              </a:lnSpc>
            </a:pPr>
            <a:r>
              <a:rPr lang="en-US" sz="1000" dirty="0" smtClean="0">
                <a:solidFill>
                  <a:srgbClr val="25282D"/>
                </a:solidFill>
                <a:latin typeface="Arial" panose="020B0604020202020204" pitchFamily="34" charset="0"/>
                <a:cs typeface="Arial" panose="020B0604020202020204" pitchFamily="34" charset="0"/>
              </a:rPr>
              <a:t>Seattle, WA</a:t>
            </a:r>
            <a:endParaRPr lang="en-US" sz="1000" dirty="0">
              <a:solidFill>
                <a:srgbClr val="25282D"/>
              </a:solidFill>
              <a:latin typeface="Arial" panose="020B0604020202020204" pitchFamily="34" charset="0"/>
              <a:cs typeface="Arial" panose="020B0604020202020204" pitchFamily="34" charset="0"/>
            </a:endParaRPr>
          </a:p>
        </p:txBody>
      </p:sp>
      <p:sp>
        <p:nvSpPr>
          <p:cNvPr id="31" name="TextBox 39"/>
          <p:cNvSpPr txBox="1"/>
          <p:nvPr/>
        </p:nvSpPr>
        <p:spPr>
          <a:xfrm>
            <a:off x="5296394" y="1177913"/>
            <a:ext cx="1760572" cy="179536"/>
          </a:xfrm>
          <a:prstGeom prst="rect">
            <a:avLst/>
          </a:prstGeom>
        </p:spPr>
        <p:txBody>
          <a:bodyPr lIns="0" tIns="0" rIns="0" bIns="0" rtlCol="0" anchor="t">
            <a:spAutoFit/>
          </a:bodyPr>
          <a:lstStyle/>
          <a:p>
            <a:pPr>
              <a:lnSpc>
                <a:spcPts val="1400"/>
              </a:lnSpc>
            </a:pPr>
            <a:r>
              <a:rPr lang="fi-FI" sz="1000" dirty="0" smtClean="0">
                <a:solidFill>
                  <a:srgbClr val="25282D"/>
                </a:solidFill>
                <a:latin typeface="Arial" panose="020B0604020202020204" pitchFamily="34" charset="0"/>
                <a:cs typeface="Arial" panose="020B0604020202020204" pitchFamily="34" charset="0"/>
              </a:rPr>
              <a:t>email@email.com</a:t>
            </a:r>
            <a:endParaRPr lang="en-US" sz="1000" dirty="0">
              <a:solidFill>
                <a:srgbClr val="25282D"/>
              </a:solidFill>
              <a:latin typeface="Arial" panose="020B0604020202020204" pitchFamily="34" charset="0"/>
              <a:cs typeface="Arial" panose="020B0604020202020204" pitchFamily="34" charset="0"/>
            </a:endParaRPr>
          </a:p>
        </p:txBody>
      </p:sp>
      <p:sp>
        <p:nvSpPr>
          <p:cNvPr id="32" name="TextBox 40"/>
          <p:cNvSpPr txBox="1"/>
          <p:nvPr/>
        </p:nvSpPr>
        <p:spPr>
          <a:xfrm>
            <a:off x="5296394" y="803498"/>
            <a:ext cx="1760572" cy="179536"/>
          </a:xfrm>
          <a:prstGeom prst="rect">
            <a:avLst/>
          </a:prstGeom>
        </p:spPr>
        <p:txBody>
          <a:bodyPr lIns="0" tIns="0" rIns="0" bIns="0" rtlCol="0" anchor="t">
            <a:spAutoFit/>
          </a:bodyPr>
          <a:lstStyle/>
          <a:p>
            <a:pPr>
              <a:lnSpc>
                <a:spcPts val="1400"/>
              </a:lnSpc>
            </a:pPr>
            <a:r>
              <a:rPr lang="en-US" sz="1000" dirty="0">
                <a:solidFill>
                  <a:srgbClr val="25282D"/>
                </a:solidFill>
                <a:latin typeface="Arial" panose="020B0604020202020204" pitchFamily="34" charset="0"/>
                <a:cs typeface="Arial" panose="020B0604020202020204" pitchFamily="34" charset="0"/>
              </a:rPr>
              <a:t>+123-456-7890</a:t>
            </a:r>
          </a:p>
        </p:txBody>
      </p:sp>
      <p:sp>
        <p:nvSpPr>
          <p:cNvPr id="34" name="TextBox 42"/>
          <p:cNvSpPr txBox="1"/>
          <p:nvPr/>
        </p:nvSpPr>
        <p:spPr>
          <a:xfrm>
            <a:off x="4950539" y="2816909"/>
            <a:ext cx="1859709" cy="231538"/>
          </a:xfrm>
          <a:prstGeom prst="rect">
            <a:avLst/>
          </a:prstGeom>
        </p:spPr>
        <p:txBody>
          <a:bodyPr lIns="0" tIns="0" rIns="0" bIns="0" rtlCol="0" anchor="t">
            <a:spAutoFit/>
          </a:bodyPr>
          <a:lstStyle/>
          <a:p>
            <a:pPr marL="0" lvl="0" indent="0" algn="l">
              <a:lnSpc>
                <a:spcPts val="1839"/>
              </a:lnSpc>
              <a:spcBef>
                <a:spcPct val="0"/>
              </a:spcBef>
            </a:pPr>
            <a:r>
              <a:rPr lang="en-US" sz="1400" dirty="0">
                <a:solidFill>
                  <a:schemeClr val="accent1"/>
                </a:solidFill>
                <a:latin typeface="Arial" panose="020B0604020202020204" pitchFamily="34" charset="0"/>
                <a:cs typeface="Arial" panose="020B0604020202020204" pitchFamily="34" charset="0"/>
              </a:rPr>
              <a:t>Education</a:t>
            </a:r>
          </a:p>
        </p:txBody>
      </p:sp>
      <p:sp>
        <p:nvSpPr>
          <p:cNvPr id="43" name="TextBox 51"/>
          <p:cNvSpPr txBox="1"/>
          <p:nvPr/>
        </p:nvSpPr>
        <p:spPr>
          <a:xfrm>
            <a:off x="4945305" y="4889566"/>
            <a:ext cx="1859709" cy="231538"/>
          </a:xfrm>
          <a:prstGeom prst="rect">
            <a:avLst/>
          </a:prstGeom>
        </p:spPr>
        <p:txBody>
          <a:bodyPr lIns="0" tIns="0" rIns="0" bIns="0" rtlCol="0" anchor="t">
            <a:spAutoFit/>
          </a:bodyPr>
          <a:lstStyle/>
          <a:p>
            <a:pPr marL="0" lvl="0" indent="0" algn="l">
              <a:lnSpc>
                <a:spcPts val="1839"/>
              </a:lnSpc>
              <a:spcBef>
                <a:spcPct val="0"/>
              </a:spcBef>
            </a:pPr>
            <a:r>
              <a:rPr lang="en-US" sz="1400" u="none" dirty="0" smtClean="0">
                <a:solidFill>
                  <a:schemeClr val="accent1"/>
                </a:solidFill>
                <a:latin typeface="Arial" panose="020B0604020202020204" pitchFamily="34" charset="0"/>
                <a:cs typeface="Arial" panose="020B0604020202020204" pitchFamily="34" charset="0"/>
              </a:rPr>
              <a:t>Skills &amp; Qualities</a:t>
            </a:r>
            <a:endParaRPr lang="en-US" sz="1400" u="none" dirty="0">
              <a:solidFill>
                <a:schemeClr val="accent1"/>
              </a:solidFill>
              <a:latin typeface="Arial" panose="020B0604020202020204" pitchFamily="34" charset="0"/>
              <a:cs typeface="Arial" panose="020B0604020202020204" pitchFamily="34" charset="0"/>
            </a:endParaRPr>
          </a:p>
        </p:txBody>
      </p:sp>
      <p:sp>
        <p:nvSpPr>
          <p:cNvPr id="44" name="TextBox 52"/>
          <p:cNvSpPr txBox="1"/>
          <p:nvPr/>
        </p:nvSpPr>
        <p:spPr>
          <a:xfrm>
            <a:off x="4950629" y="5247987"/>
            <a:ext cx="1859709" cy="2690801"/>
          </a:xfrm>
          <a:prstGeom prst="rect">
            <a:avLst/>
          </a:prstGeom>
        </p:spPr>
        <p:txBody>
          <a:bodyPr lIns="0" tIns="0" rIns="0" bIns="0" rtlCol="0" anchor="t">
            <a:spAutoFit/>
          </a:bodyPr>
          <a:lstStyle/>
          <a:p>
            <a:pPr algn="just">
              <a:lnSpc>
                <a:spcPct val="250000"/>
              </a:lnSpc>
            </a:pPr>
            <a:r>
              <a:rPr lang="fi-FI" sz="999" u="none" dirty="0" smtClean="0">
                <a:solidFill>
                  <a:srgbClr val="25282D"/>
                </a:solidFill>
                <a:latin typeface="Arial" panose="020B0604020202020204" pitchFamily="34" charset="0"/>
                <a:cs typeface="Arial" panose="020B0604020202020204" pitchFamily="34" charset="0"/>
              </a:rPr>
              <a:t>Business Development</a:t>
            </a:r>
          </a:p>
          <a:p>
            <a:pPr algn="just">
              <a:lnSpc>
                <a:spcPct val="250000"/>
              </a:lnSpc>
            </a:pPr>
            <a:r>
              <a:rPr lang="fi-FI" sz="999" dirty="0" smtClean="0">
                <a:solidFill>
                  <a:srgbClr val="25282D"/>
                </a:solidFill>
                <a:latin typeface="Arial" panose="020B0604020202020204" pitchFamily="34" charset="0"/>
                <a:cs typeface="Arial" panose="020B0604020202020204" pitchFamily="34" charset="0"/>
              </a:rPr>
              <a:t>Product Strategy</a:t>
            </a:r>
          </a:p>
          <a:p>
            <a:pPr algn="just">
              <a:lnSpc>
                <a:spcPct val="250000"/>
              </a:lnSpc>
            </a:pPr>
            <a:r>
              <a:rPr lang="fi-FI" sz="999" u="none" dirty="0" smtClean="0">
                <a:solidFill>
                  <a:srgbClr val="25282D"/>
                </a:solidFill>
                <a:latin typeface="Arial" panose="020B0604020202020204" pitchFamily="34" charset="0"/>
                <a:cs typeface="Arial" panose="020B0604020202020204" pitchFamily="34" charset="0"/>
              </a:rPr>
              <a:t>Lifelong Learning</a:t>
            </a:r>
            <a:endParaRPr lang="en-US" sz="999" u="none" dirty="0" smtClean="0">
              <a:solidFill>
                <a:srgbClr val="25282D"/>
              </a:solidFill>
              <a:latin typeface="Arial" panose="020B0604020202020204" pitchFamily="34" charset="0"/>
              <a:cs typeface="Arial" panose="020B0604020202020204" pitchFamily="34" charset="0"/>
            </a:endParaRPr>
          </a:p>
          <a:p>
            <a:pPr algn="just">
              <a:lnSpc>
                <a:spcPct val="250000"/>
              </a:lnSpc>
            </a:pPr>
            <a:r>
              <a:rPr lang="en-US" sz="999" u="none" dirty="0" smtClean="0">
                <a:solidFill>
                  <a:srgbClr val="25282D"/>
                </a:solidFill>
                <a:latin typeface="Arial" panose="020B0604020202020204" pitchFamily="34" charset="0"/>
                <a:cs typeface="Arial" panose="020B0604020202020204" pitchFamily="34" charset="0"/>
              </a:rPr>
              <a:t>Focus</a:t>
            </a:r>
          </a:p>
          <a:p>
            <a:pPr algn="just">
              <a:lnSpc>
                <a:spcPct val="250000"/>
              </a:lnSpc>
            </a:pPr>
            <a:r>
              <a:rPr lang="fi-FI" sz="999" dirty="0" smtClean="0">
                <a:solidFill>
                  <a:srgbClr val="25282D"/>
                </a:solidFill>
                <a:latin typeface="Arial" panose="020B0604020202020204" pitchFamily="34" charset="0"/>
                <a:cs typeface="Arial" panose="020B0604020202020204" pitchFamily="34" charset="0"/>
              </a:rPr>
              <a:t>Big Picture</a:t>
            </a:r>
          </a:p>
          <a:p>
            <a:pPr algn="just">
              <a:lnSpc>
                <a:spcPct val="250000"/>
              </a:lnSpc>
            </a:pPr>
            <a:r>
              <a:rPr lang="fi-FI" sz="999" u="none" dirty="0" smtClean="0">
                <a:solidFill>
                  <a:srgbClr val="25282D"/>
                </a:solidFill>
                <a:latin typeface="Arial" panose="020B0604020202020204" pitchFamily="34" charset="0"/>
                <a:cs typeface="Arial" panose="020B0604020202020204" pitchFamily="34" charset="0"/>
              </a:rPr>
              <a:t>Caring</a:t>
            </a:r>
          </a:p>
          <a:p>
            <a:pPr algn="just">
              <a:lnSpc>
                <a:spcPct val="250000"/>
              </a:lnSpc>
            </a:pPr>
            <a:r>
              <a:rPr lang="fi-FI" sz="999" dirty="0" smtClean="0">
                <a:solidFill>
                  <a:srgbClr val="25282D"/>
                </a:solidFill>
                <a:latin typeface="Arial" panose="020B0604020202020204" pitchFamily="34" charset="0"/>
                <a:cs typeface="Arial" panose="020B0604020202020204" pitchFamily="34" charset="0"/>
              </a:rPr>
              <a:t>Passionate</a:t>
            </a:r>
            <a:endParaRPr lang="en-US" sz="999" u="none" dirty="0">
              <a:solidFill>
                <a:srgbClr val="25282D"/>
              </a:solidFill>
              <a:latin typeface="Arial" panose="020B0604020202020204" pitchFamily="34" charset="0"/>
              <a:cs typeface="Arial" panose="020B0604020202020204" pitchFamily="34" charset="0"/>
            </a:endParaRPr>
          </a:p>
        </p:txBody>
      </p:sp>
      <p:grpSp>
        <p:nvGrpSpPr>
          <p:cNvPr id="48" name="Group 47"/>
          <p:cNvGrpSpPr/>
          <p:nvPr/>
        </p:nvGrpSpPr>
        <p:grpSpPr>
          <a:xfrm>
            <a:off x="483446" y="4110815"/>
            <a:ext cx="3756993" cy="1788448"/>
            <a:chOff x="634620" y="3152727"/>
            <a:chExt cx="3756993" cy="1788448"/>
          </a:xfrm>
        </p:grpSpPr>
        <p:sp>
          <p:nvSpPr>
            <p:cNvPr id="45" name="TextBox 29"/>
            <p:cNvSpPr txBox="1"/>
            <p:nvPr/>
          </p:nvSpPr>
          <p:spPr>
            <a:xfrm>
              <a:off x="634620" y="3381248"/>
              <a:ext cx="1641067" cy="141064"/>
            </a:xfrm>
            <a:prstGeom prst="rect">
              <a:avLst/>
            </a:prstGeom>
          </p:spPr>
          <p:txBody>
            <a:bodyPr lIns="0" tIns="0" rIns="0" bIns="0" rtlCol="0" anchor="t">
              <a:spAutoFit/>
            </a:bodyPr>
            <a:lstStyle/>
            <a:p>
              <a:pPr marL="0" lvl="1" indent="0">
                <a:lnSpc>
                  <a:spcPts val="1120"/>
                </a:lnSpc>
                <a:spcBef>
                  <a:spcPct val="0"/>
                </a:spcBef>
              </a:pPr>
              <a:r>
                <a:rPr lang="en-US" sz="900" b="1" u="none" dirty="0" smtClean="0">
                  <a:solidFill>
                    <a:schemeClr val="accent1"/>
                  </a:solidFill>
                  <a:latin typeface="Arial" panose="020B0604020202020204" pitchFamily="34" charset="0"/>
                  <a:cs typeface="Arial" panose="020B0604020202020204" pitchFamily="34" charset="0"/>
                </a:rPr>
                <a:t>2000 </a:t>
              </a:r>
              <a:r>
                <a:rPr lang="en-US" sz="900" b="1" u="none" dirty="0">
                  <a:solidFill>
                    <a:schemeClr val="accent1"/>
                  </a:solidFill>
                  <a:latin typeface="Arial" panose="020B0604020202020204" pitchFamily="34" charset="0"/>
                  <a:cs typeface="Arial" panose="020B0604020202020204" pitchFamily="34" charset="0"/>
                </a:rPr>
                <a:t>- </a:t>
              </a:r>
              <a:r>
                <a:rPr lang="en-US" sz="900" b="1" u="none" dirty="0" smtClean="0">
                  <a:solidFill>
                    <a:schemeClr val="accent1"/>
                  </a:solidFill>
                  <a:latin typeface="Arial" panose="020B0604020202020204" pitchFamily="34" charset="0"/>
                  <a:cs typeface="Arial" panose="020B0604020202020204" pitchFamily="34" charset="0"/>
                </a:rPr>
                <a:t>Present</a:t>
              </a:r>
              <a:endParaRPr lang="en-US" sz="900" b="1" u="none" dirty="0">
                <a:solidFill>
                  <a:schemeClr val="accent1"/>
                </a:solidFill>
                <a:latin typeface="Arial" panose="020B0604020202020204" pitchFamily="34" charset="0"/>
                <a:cs typeface="Arial" panose="020B0604020202020204" pitchFamily="34" charset="0"/>
              </a:endParaRPr>
            </a:p>
          </p:txBody>
        </p:sp>
        <p:sp>
          <p:nvSpPr>
            <p:cNvPr id="46" name="TextBox 31"/>
            <p:cNvSpPr txBox="1"/>
            <p:nvPr/>
          </p:nvSpPr>
          <p:spPr>
            <a:xfrm>
              <a:off x="642574" y="3152727"/>
              <a:ext cx="3566160" cy="179536"/>
            </a:xfrm>
            <a:prstGeom prst="rect">
              <a:avLst/>
            </a:prstGeom>
          </p:spPr>
          <p:txBody>
            <a:bodyPr lIns="0" tIns="0" rIns="0" bIns="0" rtlCol="0" anchor="t">
              <a:spAutoFit/>
            </a:bodyPr>
            <a:lstStyle/>
            <a:p>
              <a:pPr>
                <a:lnSpc>
                  <a:spcPts val="1400"/>
                </a:lnSpc>
              </a:pPr>
              <a:r>
                <a:rPr lang="en-US" sz="1000" b="1" dirty="0" smtClean="0">
                  <a:latin typeface="Arial" panose="020B0604020202020204" pitchFamily="34" charset="0"/>
                  <a:cs typeface="Arial" panose="020B0604020202020204" pitchFamily="34" charset="0"/>
                </a:rPr>
                <a:t>Founder, Co-Chair / Bill &amp; Melinda Gates Foundation</a:t>
              </a:r>
              <a:endParaRPr lang="en-US" sz="1000" b="1" dirty="0">
                <a:latin typeface="Arial" panose="020B0604020202020204" pitchFamily="34" charset="0"/>
                <a:cs typeface="Arial" panose="020B0604020202020204" pitchFamily="34" charset="0"/>
              </a:endParaRPr>
            </a:p>
          </p:txBody>
        </p:sp>
        <p:sp>
          <p:nvSpPr>
            <p:cNvPr id="47" name="TextBox 28"/>
            <p:cNvSpPr txBox="1"/>
            <p:nvPr/>
          </p:nvSpPr>
          <p:spPr>
            <a:xfrm>
              <a:off x="642573" y="3556180"/>
              <a:ext cx="3749040" cy="1384995"/>
            </a:xfrm>
            <a:prstGeom prst="rect">
              <a:avLst/>
            </a:prstGeom>
          </p:spPr>
          <p:txBody>
            <a:bodyPr wrap="square" lIns="0" tIns="0" rIns="0" bIns="0" rtlCol="0" anchor="t">
              <a:spAutoFit/>
            </a:bodyPr>
            <a:lstStyle/>
            <a:p>
              <a:pPr marL="171450" indent="-171450">
                <a:buFont typeface="Arial" panose="020B0604020202020204" pitchFamily="34" charset="0"/>
                <a:buChar char="•"/>
              </a:pPr>
              <a:r>
                <a:rPr lang="en-US" sz="1000" dirty="0">
                  <a:latin typeface="Arial" panose="020B0604020202020204" pitchFamily="34" charset="0"/>
                  <a:cs typeface="Arial" panose="020B0604020202020204" pitchFamily="34" charset="0"/>
                </a:rPr>
                <a:t>Dedicated to alleviating extreme poverty and enhancing healthcare globally</a:t>
              </a:r>
            </a:p>
            <a:p>
              <a:pPr marL="171450" indent="-171450">
                <a:buFont typeface="Arial" panose="020B0604020202020204" pitchFamily="34" charset="0"/>
                <a:buChar char="•"/>
              </a:pPr>
              <a:r>
                <a:rPr lang="en-US" sz="1000" dirty="0">
                  <a:latin typeface="Arial" panose="020B0604020202020204" pitchFamily="34" charset="0"/>
                  <a:cs typeface="Arial" panose="020B0604020202020204" pitchFamily="34" charset="0"/>
                </a:rPr>
                <a:t>Grew $46.8 billion endowment</a:t>
              </a:r>
            </a:p>
            <a:p>
              <a:pPr marL="171450" indent="-171450">
                <a:buFont typeface="Arial" panose="020B0604020202020204" pitchFamily="34" charset="0"/>
                <a:buChar char="•"/>
              </a:pPr>
              <a:r>
                <a:rPr lang="en-US" sz="1000" dirty="0">
                  <a:latin typeface="Arial" panose="020B0604020202020204" pitchFamily="34" charset="0"/>
                  <a:cs typeface="Arial" panose="020B0604020202020204" pitchFamily="34" charset="0"/>
                </a:rPr>
                <a:t>Directed millions of dollars to support for agricultural development, contraception, and the treatment of infectious </a:t>
              </a:r>
              <a:r>
                <a:rPr lang="en-US" sz="1000" dirty="0" smtClean="0">
                  <a:latin typeface="Arial" panose="020B0604020202020204" pitchFamily="34" charset="0"/>
                  <a:cs typeface="Arial" panose="020B0604020202020204" pitchFamily="34" charset="0"/>
                </a:rPr>
                <a:t>diseases</a:t>
              </a:r>
              <a:endParaRPr lang="en-US" sz="1000" dirty="0">
                <a:latin typeface="Arial" panose="020B0604020202020204" pitchFamily="34" charset="0"/>
                <a:cs typeface="Arial" panose="020B0604020202020204" pitchFamily="34" charset="0"/>
              </a:endParaRPr>
            </a:p>
            <a:p>
              <a:pPr marL="171450" indent="-171450">
                <a:buFont typeface="Arial" panose="020B0604020202020204" pitchFamily="34" charset="0"/>
                <a:buChar char="•"/>
              </a:pPr>
              <a:r>
                <a:rPr lang="en-US" sz="1000" dirty="0">
                  <a:latin typeface="Arial" panose="020B0604020202020204" pitchFamily="34" charset="0"/>
                  <a:cs typeface="Arial" panose="020B0604020202020204" pitchFamily="34" charset="0"/>
                </a:rPr>
                <a:t>Developed a policy for open access to data and publications</a:t>
              </a:r>
            </a:p>
            <a:p>
              <a:pPr marL="171450" indent="-171450">
                <a:buFont typeface="Arial" panose="020B0604020202020204" pitchFamily="34" charset="0"/>
                <a:buChar char="•"/>
              </a:pPr>
              <a:r>
                <a:rPr lang="en-US" sz="1000" dirty="0">
                  <a:latin typeface="Arial" panose="020B0604020202020204" pitchFamily="34" charset="0"/>
                  <a:cs typeface="Arial" panose="020B0604020202020204" pitchFamily="34" charset="0"/>
                </a:rPr>
                <a:t>Spearheaded health research initiatives across all continents</a:t>
              </a:r>
            </a:p>
            <a:p>
              <a:pPr marL="171450" indent="-171450">
                <a:buFont typeface="Arial" panose="020B0604020202020204" pitchFamily="34" charset="0"/>
                <a:buChar char="•"/>
              </a:pPr>
              <a:r>
                <a:rPr lang="en-US" sz="1000" dirty="0">
                  <a:latin typeface="Arial" panose="020B0604020202020204" pitchFamily="34" charset="0"/>
                  <a:cs typeface="Arial" panose="020B0604020202020204" pitchFamily="34" charset="0"/>
                </a:rPr>
                <a:t>Signatory of The Giving Pledge</a:t>
              </a:r>
            </a:p>
          </p:txBody>
        </p:sp>
      </p:grpSp>
      <p:sp>
        <p:nvSpPr>
          <p:cNvPr id="49" name="TextBox 8"/>
          <p:cNvSpPr txBox="1"/>
          <p:nvPr/>
        </p:nvSpPr>
        <p:spPr>
          <a:xfrm>
            <a:off x="483446" y="6086088"/>
            <a:ext cx="2797792" cy="231538"/>
          </a:xfrm>
          <a:prstGeom prst="rect">
            <a:avLst/>
          </a:prstGeom>
        </p:spPr>
        <p:txBody>
          <a:bodyPr lIns="0" tIns="0" rIns="0" bIns="0" rtlCol="0" anchor="t">
            <a:spAutoFit/>
          </a:bodyPr>
          <a:lstStyle/>
          <a:p>
            <a:pPr marL="0" lvl="0" indent="0" algn="l">
              <a:lnSpc>
                <a:spcPts val="1839"/>
              </a:lnSpc>
            </a:pPr>
            <a:r>
              <a:rPr lang="en-US" sz="1400" dirty="0" smtClean="0">
                <a:solidFill>
                  <a:schemeClr val="accent1"/>
                </a:solidFill>
                <a:latin typeface="Arial" panose="020B0604020202020204" pitchFamily="34" charset="0"/>
                <a:cs typeface="Arial" panose="020B0604020202020204" pitchFamily="34" charset="0"/>
              </a:rPr>
              <a:t>Work Experience</a:t>
            </a:r>
            <a:endParaRPr lang="en-US" sz="1400" dirty="0">
              <a:solidFill>
                <a:schemeClr val="accent1"/>
              </a:solidFill>
              <a:latin typeface="Arial" panose="020B0604020202020204" pitchFamily="34" charset="0"/>
              <a:cs typeface="Arial" panose="020B0604020202020204" pitchFamily="34" charset="0"/>
            </a:endParaRPr>
          </a:p>
        </p:txBody>
      </p:sp>
      <p:grpSp>
        <p:nvGrpSpPr>
          <p:cNvPr id="50" name="Group 49"/>
          <p:cNvGrpSpPr/>
          <p:nvPr/>
        </p:nvGrpSpPr>
        <p:grpSpPr>
          <a:xfrm>
            <a:off x="483446" y="6483817"/>
            <a:ext cx="3756993" cy="1788448"/>
            <a:chOff x="634620" y="3152727"/>
            <a:chExt cx="3756993" cy="1788448"/>
          </a:xfrm>
        </p:grpSpPr>
        <p:sp>
          <p:nvSpPr>
            <p:cNvPr id="51" name="TextBox 29"/>
            <p:cNvSpPr txBox="1"/>
            <p:nvPr/>
          </p:nvSpPr>
          <p:spPr>
            <a:xfrm>
              <a:off x="634620" y="3381248"/>
              <a:ext cx="1641067" cy="141064"/>
            </a:xfrm>
            <a:prstGeom prst="rect">
              <a:avLst/>
            </a:prstGeom>
          </p:spPr>
          <p:txBody>
            <a:bodyPr lIns="0" tIns="0" rIns="0" bIns="0" rtlCol="0" anchor="t">
              <a:spAutoFit/>
            </a:bodyPr>
            <a:lstStyle/>
            <a:p>
              <a:pPr marL="0" lvl="1" indent="0">
                <a:lnSpc>
                  <a:spcPts val="1120"/>
                </a:lnSpc>
                <a:spcBef>
                  <a:spcPct val="0"/>
                </a:spcBef>
              </a:pPr>
              <a:r>
                <a:rPr lang="en-US" sz="900" b="1" u="none" dirty="0" smtClean="0">
                  <a:solidFill>
                    <a:schemeClr val="accent1"/>
                  </a:solidFill>
                  <a:latin typeface="Arial" panose="020B0604020202020204" pitchFamily="34" charset="0"/>
                  <a:cs typeface="Arial" panose="020B0604020202020204" pitchFamily="34" charset="0"/>
                </a:rPr>
                <a:t>1975 - 2000</a:t>
              </a:r>
              <a:endParaRPr lang="en-US" sz="900" b="1" u="none" dirty="0">
                <a:solidFill>
                  <a:schemeClr val="accent1"/>
                </a:solidFill>
                <a:latin typeface="Arial" panose="020B0604020202020204" pitchFamily="34" charset="0"/>
                <a:cs typeface="Arial" panose="020B0604020202020204" pitchFamily="34" charset="0"/>
              </a:endParaRPr>
            </a:p>
          </p:txBody>
        </p:sp>
        <p:sp>
          <p:nvSpPr>
            <p:cNvPr id="52" name="TextBox 31"/>
            <p:cNvSpPr txBox="1"/>
            <p:nvPr/>
          </p:nvSpPr>
          <p:spPr>
            <a:xfrm>
              <a:off x="642574" y="3152727"/>
              <a:ext cx="3566160" cy="179536"/>
            </a:xfrm>
            <a:prstGeom prst="rect">
              <a:avLst/>
            </a:prstGeom>
          </p:spPr>
          <p:txBody>
            <a:bodyPr lIns="0" tIns="0" rIns="0" bIns="0" rtlCol="0" anchor="t">
              <a:spAutoFit/>
            </a:bodyPr>
            <a:lstStyle/>
            <a:p>
              <a:pPr>
                <a:lnSpc>
                  <a:spcPts val="1400"/>
                </a:lnSpc>
              </a:pPr>
              <a:r>
                <a:rPr lang="en-US" sz="1000" b="1" dirty="0" smtClean="0">
                  <a:latin typeface="Arial" panose="020B0604020202020204" pitchFamily="34" charset="0"/>
                  <a:cs typeface="Arial" panose="020B0604020202020204" pitchFamily="34" charset="0"/>
                </a:rPr>
                <a:t>Founder, CEO / Microsoft</a:t>
              </a:r>
              <a:endParaRPr lang="en-US" sz="1000" b="1" dirty="0">
                <a:latin typeface="Arial" panose="020B0604020202020204" pitchFamily="34" charset="0"/>
                <a:cs typeface="Arial" panose="020B0604020202020204" pitchFamily="34" charset="0"/>
              </a:endParaRPr>
            </a:p>
          </p:txBody>
        </p:sp>
        <p:sp>
          <p:nvSpPr>
            <p:cNvPr id="53" name="TextBox 28"/>
            <p:cNvSpPr txBox="1"/>
            <p:nvPr/>
          </p:nvSpPr>
          <p:spPr>
            <a:xfrm>
              <a:off x="642573" y="3556180"/>
              <a:ext cx="3749040" cy="1384995"/>
            </a:xfrm>
            <a:prstGeom prst="rect">
              <a:avLst/>
            </a:prstGeom>
          </p:spPr>
          <p:txBody>
            <a:bodyPr wrap="square" lIns="0" tIns="0" rIns="0" bIns="0" rtlCol="0" anchor="t">
              <a:spAutoFit/>
            </a:bodyPr>
            <a:lstStyle/>
            <a:p>
              <a:pPr marL="171450" indent="-171450">
                <a:buFont typeface="Arial" panose="020B0604020202020204" pitchFamily="34" charset="0"/>
                <a:buChar char="•"/>
              </a:pPr>
              <a:r>
                <a:rPr lang="en-US" sz="1000" dirty="0">
                  <a:latin typeface="Arial" panose="020B0604020202020204" pitchFamily="34" charset="0"/>
                  <a:cs typeface="Arial" panose="020B0604020202020204" pitchFamily="34" charset="0"/>
                </a:rPr>
                <a:t>Created the PC DOS operating system in collaboration with </a:t>
              </a:r>
              <a:r>
                <a:rPr lang="en-US" sz="1000" dirty="0" smtClean="0">
                  <a:latin typeface="Arial" panose="020B0604020202020204" pitchFamily="34" charset="0"/>
                  <a:cs typeface="Arial" panose="020B0604020202020204" pitchFamily="34" charset="0"/>
                </a:rPr>
                <a:t>IBM</a:t>
              </a:r>
              <a:endParaRPr lang="en-US" sz="1000" dirty="0">
                <a:latin typeface="Arial" panose="020B0604020202020204" pitchFamily="34" charset="0"/>
                <a:cs typeface="Arial" panose="020B0604020202020204" pitchFamily="34" charset="0"/>
              </a:endParaRPr>
            </a:p>
            <a:p>
              <a:pPr marL="171450" indent="-171450">
                <a:buFont typeface="Arial" panose="020B0604020202020204" pitchFamily="34" charset="0"/>
                <a:buChar char="•"/>
              </a:pPr>
              <a:r>
                <a:rPr lang="en-US" sz="1000" dirty="0">
                  <a:latin typeface="Arial" panose="020B0604020202020204" pitchFamily="34" charset="0"/>
                  <a:cs typeface="Arial" panose="020B0604020202020204" pitchFamily="34" charset="0"/>
                </a:rPr>
                <a:t>Built operating system Microsoft Windows</a:t>
              </a:r>
            </a:p>
            <a:p>
              <a:pPr marL="171450" indent="-171450">
                <a:buFont typeface="Arial" panose="020B0604020202020204" pitchFamily="34" charset="0"/>
                <a:buChar char="•"/>
              </a:pPr>
              <a:r>
                <a:rPr lang="en-US" sz="1000" dirty="0">
                  <a:latin typeface="Arial" panose="020B0604020202020204" pitchFamily="34" charset="0"/>
                  <a:cs typeface="Arial" panose="020B0604020202020204" pitchFamily="34" charset="0"/>
                </a:rPr>
                <a:t>Grew Windows to 90% market share of personal computer operating systems</a:t>
              </a:r>
            </a:p>
            <a:p>
              <a:pPr marL="171450" indent="-171450">
                <a:buFont typeface="Arial" panose="020B0604020202020204" pitchFamily="34" charset="0"/>
                <a:buChar char="•"/>
              </a:pPr>
              <a:r>
                <a:rPr lang="en-US" sz="1000" dirty="0">
                  <a:latin typeface="Arial" panose="020B0604020202020204" pitchFamily="34" charset="0"/>
                  <a:cs typeface="Arial" panose="020B0604020202020204" pitchFamily="34" charset="0"/>
                </a:rPr>
                <a:t>Supervised the purchasing of Forethought, Inc.</a:t>
              </a:r>
            </a:p>
            <a:p>
              <a:pPr marL="171450" indent="-171450">
                <a:buFont typeface="Arial" panose="020B0604020202020204" pitchFamily="34" charset="0"/>
                <a:buChar char="•"/>
              </a:pPr>
              <a:r>
                <a:rPr lang="en-US" sz="1000" dirty="0">
                  <a:latin typeface="Arial" panose="020B0604020202020204" pitchFamily="34" charset="0"/>
                  <a:cs typeface="Arial" panose="020B0604020202020204" pitchFamily="34" charset="0"/>
                </a:rPr>
                <a:t>Supervised the creation of Microsoft Office</a:t>
              </a:r>
            </a:p>
            <a:p>
              <a:pPr marL="171450" indent="-171450">
                <a:buFont typeface="Arial" panose="020B0604020202020204" pitchFamily="34" charset="0"/>
                <a:buChar char="•"/>
              </a:pPr>
              <a:r>
                <a:rPr lang="en-US" sz="1000" dirty="0">
                  <a:latin typeface="Arial" panose="020B0604020202020204" pitchFamily="34" charset="0"/>
                  <a:cs typeface="Arial" panose="020B0604020202020204" pitchFamily="34" charset="0"/>
                </a:rPr>
                <a:t>Grew revenue in 2000 to $22.96 </a:t>
              </a:r>
              <a:r>
                <a:rPr lang="en-US" sz="1000" dirty="0" smtClean="0">
                  <a:latin typeface="Arial" panose="020B0604020202020204" pitchFamily="34" charset="0"/>
                  <a:cs typeface="Arial" panose="020B0604020202020204" pitchFamily="34" charset="0"/>
                </a:rPr>
                <a:t>billion</a:t>
              </a:r>
              <a:endParaRPr lang="en-US" sz="1000" dirty="0">
                <a:latin typeface="Arial" panose="020B0604020202020204" pitchFamily="34" charset="0"/>
                <a:cs typeface="Arial" panose="020B0604020202020204" pitchFamily="34" charset="0"/>
              </a:endParaRPr>
            </a:p>
            <a:p>
              <a:pPr marL="171450" indent="-171450">
                <a:buFont typeface="Arial" panose="020B0604020202020204" pitchFamily="34" charset="0"/>
                <a:buChar char="•"/>
              </a:pPr>
              <a:r>
                <a:rPr lang="en-US" sz="1000" dirty="0">
                  <a:latin typeface="Arial" panose="020B0604020202020204" pitchFamily="34" charset="0"/>
                  <a:cs typeface="Arial" panose="020B0604020202020204" pitchFamily="34" charset="0"/>
                </a:rPr>
                <a:t>Grew Microsoft's workforce to around 55,000 </a:t>
              </a:r>
              <a:r>
                <a:rPr lang="en-US" sz="1000" dirty="0" smtClean="0">
                  <a:latin typeface="Arial" panose="020B0604020202020204" pitchFamily="34" charset="0"/>
                  <a:cs typeface="Arial" panose="020B0604020202020204" pitchFamily="34" charset="0"/>
                </a:rPr>
                <a:t>people</a:t>
              </a:r>
              <a:endParaRPr lang="en-US" sz="1000" dirty="0">
                <a:latin typeface="Arial" panose="020B0604020202020204" pitchFamily="34" charset="0"/>
                <a:cs typeface="Arial" panose="020B0604020202020204" pitchFamily="34" charset="0"/>
              </a:endParaRPr>
            </a:p>
          </p:txBody>
        </p:sp>
      </p:grpSp>
      <p:sp>
        <p:nvSpPr>
          <p:cNvPr id="59" name="TextBox 8"/>
          <p:cNvSpPr txBox="1"/>
          <p:nvPr/>
        </p:nvSpPr>
        <p:spPr>
          <a:xfrm>
            <a:off x="482753" y="8428236"/>
            <a:ext cx="2797792" cy="231538"/>
          </a:xfrm>
          <a:prstGeom prst="rect">
            <a:avLst/>
          </a:prstGeom>
        </p:spPr>
        <p:txBody>
          <a:bodyPr lIns="0" tIns="0" rIns="0" bIns="0" rtlCol="0" anchor="t">
            <a:spAutoFit/>
          </a:bodyPr>
          <a:lstStyle/>
          <a:p>
            <a:pPr marL="0" lvl="0" indent="0" algn="l">
              <a:lnSpc>
                <a:spcPts val="1839"/>
              </a:lnSpc>
            </a:pPr>
            <a:r>
              <a:rPr lang="en-US" sz="1400" dirty="0" smtClean="0">
                <a:solidFill>
                  <a:schemeClr val="accent1"/>
                </a:solidFill>
                <a:latin typeface="Arial" panose="020B0604020202020204" pitchFamily="34" charset="0"/>
                <a:cs typeface="Arial" panose="020B0604020202020204" pitchFamily="34" charset="0"/>
              </a:rPr>
              <a:t>Additional Experience</a:t>
            </a:r>
            <a:endParaRPr lang="en-US" sz="1400" dirty="0">
              <a:solidFill>
                <a:schemeClr val="accent1"/>
              </a:solidFill>
              <a:latin typeface="Arial" panose="020B0604020202020204" pitchFamily="34" charset="0"/>
              <a:cs typeface="Arial" panose="020B0604020202020204" pitchFamily="34" charset="0"/>
            </a:endParaRPr>
          </a:p>
        </p:txBody>
      </p:sp>
      <p:sp>
        <p:nvSpPr>
          <p:cNvPr id="63" name="TextBox 28"/>
          <p:cNvSpPr txBox="1"/>
          <p:nvPr/>
        </p:nvSpPr>
        <p:spPr>
          <a:xfrm>
            <a:off x="490706" y="8820342"/>
            <a:ext cx="3749040" cy="615553"/>
          </a:xfrm>
          <a:prstGeom prst="rect">
            <a:avLst/>
          </a:prstGeom>
        </p:spPr>
        <p:txBody>
          <a:bodyPr wrap="square" lIns="0" tIns="0" rIns="0" bIns="0" rtlCol="0" anchor="t">
            <a:spAutoFit/>
          </a:bodyPr>
          <a:lstStyle/>
          <a:p>
            <a:pPr marL="171450" indent="-171450">
              <a:buFont typeface="Arial" panose="020B0604020202020204" pitchFamily="34" charset="0"/>
              <a:buChar char="•"/>
            </a:pPr>
            <a:r>
              <a:rPr lang="fi-FI" sz="1000" dirty="0" smtClean="0">
                <a:latin typeface="Arial" panose="020B0604020202020204" pitchFamily="34" charset="0"/>
                <a:cs typeface="Arial" panose="020B0604020202020204" pitchFamily="34" charset="0"/>
              </a:rPr>
              <a:t>Founder of bgC3, a think tank and research company</a:t>
            </a:r>
          </a:p>
          <a:p>
            <a:pPr marL="171450" indent="-171450">
              <a:buFont typeface="Arial" panose="020B0604020202020204" pitchFamily="34" charset="0"/>
              <a:buChar char="•"/>
            </a:pPr>
            <a:r>
              <a:rPr lang="fi-FI" sz="1000" dirty="0" smtClean="0">
                <a:latin typeface="Arial" panose="020B0604020202020204" pitchFamily="34" charset="0"/>
                <a:cs typeface="Arial" panose="020B0604020202020204" pitchFamily="34" charset="0"/>
              </a:rPr>
              <a:t>Founder of Branded Enterntainment Network, a marketing and licensing company</a:t>
            </a:r>
          </a:p>
          <a:p>
            <a:pPr marL="171450" indent="-171450">
              <a:buFont typeface="Arial" panose="020B0604020202020204" pitchFamily="34" charset="0"/>
              <a:buChar char="•"/>
            </a:pPr>
            <a:r>
              <a:rPr lang="fi-FI" sz="1000" dirty="0" smtClean="0">
                <a:latin typeface="Arial" panose="020B0604020202020204" pitchFamily="34" charset="0"/>
                <a:cs typeface="Arial" panose="020B0604020202020204" pitchFamily="34" charset="0"/>
              </a:rPr>
              <a:t>Founder of TerraPower, a nuclear reactor design company</a:t>
            </a:r>
          </a:p>
        </p:txBody>
      </p:sp>
      <p:sp>
        <p:nvSpPr>
          <p:cNvPr id="64" name="TextBox 8"/>
          <p:cNvSpPr txBox="1"/>
          <p:nvPr/>
        </p:nvSpPr>
        <p:spPr>
          <a:xfrm>
            <a:off x="482472" y="2418762"/>
            <a:ext cx="2797792" cy="231538"/>
          </a:xfrm>
          <a:prstGeom prst="rect">
            <a:avLst/>
          </a:prstGeom>
        </p:spPr>
        <p:txBody>
          <a:bodyPr lIns="0" tIns="0" rIns="0" bIns="0" rtlCol="0" anchor="t">
            <a:spAutoFit/>
          </a:bodyPr>
          <a:lstStyle/>
          <a:p>
            <a:pPr marL="0" lvl="0" indent="0" algn="l">
              <a:lnSpc>
                <a:spcPts val="1839"/>
              </a:lnSpc>
            </a:pPr>
            <a:r>
              <a:rPr lang="en-US" sz="1400" dirty="0" smtClean="0">
                <a:solidFill>
                  <a:schemeClr val="accent1"/>
                </a:solidFill>
                <a:latin typeface="Arial" panose="020B0604020202020204" pitchFamily="34" charset="0"/>
                <a:cs typeface="Arial" panose="020B0604020202020204" pitchFamily="34" charset="0"/>
              </a:rPr>
              <a:t>Summary</a:t>
            </a:r>
            <a:endParaRPr lang="en-US" sz="1400" dirty="0">
              <a:solidFill>
                <a:schemeClr val="accent1"/>
              </a:solidFill>
              <a:latin typeface="Arial" panose="020B0604020202020204" pitchFamily="34" charset="0"/>
              <a:cs typeface="Arial" panose="020B0604020202020204" pitchFamily="34" charset="0"/>
            </a:endParaRPr>
          </a:p>
        </p:txBody>
      </p:sp>
      <p:sp>
        <p:nvSpPr>
          <p:cNvPr id="65" name="TextBox 28"/>
          <p:cNvSpPr txBox="1"/>
          <p:nvPr/>
        </p:nvSpPr>
        <p:spPr>
          <a:xfrm>
            <a:off x="493512" y="2746675"/>
            <a:ext cx="3749040" cy="615553"/>
          </a:xfrm>
          <a:prstGeom prst="rect">
            <a:avLst/>
          </a:prstGeom>
        </p:spPr>
        <p:txBody>
          <a:bodyPr wrap="square" lIns="0" tIns="0" rIns="0" bIns="0" rtlCol="0" anchor="t">
            <a:spAutoFit/>
          </a:bodyPr>
          <a:lstStyle/>
          <a:p>
            <a:r>
              <a:rPr lang="fi-FI" sz="1000" dirty="0" smtClean="0">
                <a:latin typeface="Arial" panose="020B0604020202020204" pitchFamily="34" charset="0"/>
                <a:cs typeface="Arial" panose="020B0604020202020204" pitchFamily="34" charset="0"/>
              </a:rPr>
              <a:t>Founded the software company, Microsoft, with Paul Allen, and spent 13 years as world’s richest man from 1995 to 2008. He stepped down as chairman in 2004 to focus on charitable work through the Bill and Melinda Gates Foundation.</a:t>
            </a:r>
            <a:endParaRPr lang="en-US" sz="1000" dirty="0">
              <a:latin typeface="Arial" panose="020B0604020202020204" pitchFamily="34" charset="0"/>
              <a:cs typeface="Arial" panose="020B0604020202020204" pitchFamily="34" charset="0"/>
            </a:endParaRPr>
          </a:p>
        </p:txBody>
      </p:sp>
      <p:sp>
        <p:nvSpPr>
          <p:cNvPr id="67" name="TextBox 38"/>
          <p:cNvSpPr txBox="1"/>
          <p:nvPr/>
        </p:nvSpPr>
        <p:spPr>
          <a:xfrm>
            <a:off x="5296394" y="1972259"/>
            <a:ext cx="1760572" cy="179536"/>
          </a:xfrm>
          <a:prstGeom prst="rect">
            <a:avLst/>
          </a:prstGeom>
        </p:spPr>
        <p:txBody>
          <a:bodyPr lIns="0" tIns="0" rIns="0" bIns="0" rtlCol="0" anchor="t">
            <a:spAutoFit/>
          </a:bodyPr>
          <a:lstStyle/>
          <a:p>
            <a:pPr>
              <a:lnSpc>
                <a:spcPts val="1400"/>
              </a:lnSpc>
            </a:pPr>
            <a:r>
              <a:rPr lang="en-US" sz="1000" dirty="0" smtClean="0">
                <a:solidFill>
                  <a:srgbClr val="25282D"/>
                </a:solidFill>
                <a:latin typeface="Arial" panose="020B0604020202020204" pitchFamily="34" charset="0"/>
                <a:cs typeface="Arial" panose="020B0604020202020204" pitchFamily="34" charset="0"/>
              </a:rPr>
              <a:t>Linkedin.com/in/</a:t>
            </a:r>
            <a:r>
              <a:rPr lang="en-US" sz="1000" dirty="0" err="1" smtClean="0">
                <a:solidFill>
                  <a:srgbClr val="25282D"/>
                </a:solidFill>
                <a:latin typeface="Arial" panose="020B0604020202020204" pitchFamily="34" charset="0"/>
                <a:cs typeface="Arial" panose="020B0604020202020204" pitchFamily="34" charset="0"/>
              </a:rPr>
              <a:t>williamhgates</a:t>
            </a:r>
            <a:endParaRPr lang="en-US" sz="1000" dirty="0">
              <a:solidFill>
                <a:srgbClr val="25282D"/>
              </a:solidFill>
              <a:latin typeface="Arial" panose="020B0604020202020204" pitchFamily="34" charset="0"/>
              <a:cs typeface="Arial" panose="020B0604020202020204" pitchFamily="34" charset="0"/>
            </a:endParaRPr>
          </a:p>
        </p:txBody>
      </p:sp>
      <p:grpSp>
        <p:nvGrpSpPr>
          <p:cNvPr id="68" name="Group 67"/>
          <p:cNvGrpSpPr/>
          <p:nvPr/>
        </p:nvGrpSpPr>
        <p:grpSpPr>
          <a:xfrm>
            <a:off x="4945305" y="3163802"/>
            <a:ext cx="2362184" cy="1066949"/>
            <a:chOff x="3018925" y="10248444"/>
            <a:chExt cx="1782103" cy="1066949"/>
          </a:xfrm>
        </p:grpSpPr>
        <p:sp>
          <p:nvSpPr>
            <p:cNvPr id="69" name="TextBox 34"/>
            <p:cNvSpPr txBox="1"/>
            <p:nvPr/>
          </p:nvSpPr>
          <p:spPr>
            <a:xfrm>
              <a:off x="3018925" y="10481831"/>
              <a:ext cx="1782103" cy="833562"/>
            </a:xfrm>
            <a:prstGeom prst="rect">
              <a:avLst/>
            </a:prstGeom>
          </p:spPr>
          <p:txBody>
            <a:bodyPr wrap="square" lIns="0" tIns="0" rIns="0" bIns="0" rtlCol="0" anchor="t">
              <a:spAutoFit/>
            </a:bodyPr>
            <a:lstStyle/>
            <a:p>
              <a:pPr>
                <a:lnSpc>
                  <a:spcPts val="1260"/>
                </a:lnSpc>
              </a:pPr>
              <a:r>
                <a:rPr lang="fi-FI" sz="1000" dirty="0" smtClean="0">
                  <a:latin typeface="Arial" panose="020B0604020202020204" pitchFamily="34" charset="0"/>
                  <a:cs typeface="Arial" panose="020B0604020202020204" pitchFamily="34" charset="0"/>
                </a:rPr>
                <a:t>1973-1975</a:t>
              </a:r>
              <a:endParaRPr lang="en-US" sz="1000" dirty="0" smtClean="0">
                <a:latin typeface="Arial" panose="020B0604020202020204" pitchFamily="34" charset="0"/>
                <a:cs typeface="Arial" panose="020B0604020202020204" pitchFamily="34" charset="0"/>
              </a:endParaRPr>
            </a:p>
            <a:p>
              <a:pPr>
                <a:lnSpc>
                  <a:spcPts val="1260"/>
                </a:lnSpc>
              </a:pPr>
              <a:r>
                <a:rPr lang="en-US" sz="1000" dirty="0" smtClean="0">
                  <a:latin typeface="Arial" panose="020B0604020202020204" pitchFamily="34" charset="0"/>
                  <a:cs typeface="Arial" panose="020B0604020202020204" pitchFamily="34" charset="0"/>
                </a:rPr>
                <a:t>Harvard University</a:t>
              </a:r>
            </a:p>
            <a:p>
              <a:pPr marL="171450" indent="-171450">
                <a:lnSpc>
                  <a:spcPts val="1260"/>
                </a:lnSpc>
                <a:buFont typeface="Arial" panose="020B0604020202020204" pitchFamily="34" charset="0"/>
                <a:buChar char="•"/>
              </a:pPr>
              <a:r>
                <a:rPr lang="fi-FI" sz="1000" dirty="0" smtClean="0">
                  <a:latin typeface="Arial" panose="020B0604020202020204" pitchFamily="34" charset="0"/>
                  <a:cs typeface="Arial" panose="020B0604020202020204" pitchFamily="34" charset="0"/>
                </a:rPr>
                <a:t>1500 SAT score</a:t>
              </a:r>
            </a:p>
            <a:p>
              <a:pPr marL="171450" indent="-171450">
                <a:lnSpc>
                  <a:spcPts val="1260"/>
                </a:lnSpc>
                <a:buFont typeface="Arial" panose="020B0604020202020204" pitchFamily="34" charset="0"/>
                <a:buChar char="•"/>
              </a:pPr>
              <a:r>
                <a:rPr lang="fi-FI" sz="1000" dirty="0" smtClean="0">
                  <a:latin typeface="Arial" panose="020B0604020202020204" pitchFamily="34" charset="0"/>
                  <a:cs typeface="Arial" panose="020B0604020202020204" pitchFamily="34" charset="0"/>
                </a:rPr>
                <a:t>Graduate-level courses in Computer Science and Mathematics</a:t>
              </a:r>
              <a:endParaRPr lang="en-US" sz="1000" dirty="0">
                <a:latin typeface="Arial" panose="020B0604020202020204" pitchFamily="34" charset="0"/>
                <a:cs typeface="Arial" panose="020B0604020202020204" pitchFamily="34" charset="0"/>
              </a:endParaRPr>
            </a:p>
          </p:txBody>
        </p:sp>
        <p:sp>
          <p:nvSpPr>
            <p:cNvPr id="70" name="TextBox 35"/>
            <p:cNvSpPr txBox="1"/>
            <p:nvPr/>
          </p:nvSpPr>
          <p:spPr>
            <a:xfrm>
              <a:off x="3018925" y="10248444"/>
              <a:ext cx="1631766" cy="179536"/>
            </a:xfrm>
            <a:prstGeom prst="rect">
              <a:avLst/>
            </a:prstGeom>
          </p:spPr>
          <p:txBody>
            <a:bodyPr lIns="0" tIns="0" rIns="0" bIns="0" rtlCol="0" anchor="t">
              <a:spAutoFit/>
            </a:bodyPr>
            <a:lstStyle/>
            <a:p>
              <a:pPr>
                <a:lnSpc>
                  <a:spcPts val="1400"/>
                </a:lnSpc>
              </a:pPr>
              <a:r>
                <a:rPr lang="en-US" sz="1000" b="1" dirty="0" smtClean="0">
                  <a:latin typeface="Arial" panose="020B0604020202020204" pitchFamily="34" charset="0"/>
                  <a:cs typeface="Arial" panose="020B0604020202020204" pitchFamily="34" charset="0"/>
                </a:rPr>
                <a:t>Pre-Law (incomplete)</a:t>
              </a:r>
              <a:endParaRPr lang="en-US" sz="1000" b="1" dirty="0">
                <a:latin typeface="Arial" panose="020B0604020202020204" pitchFamily="34" charset="0"/>
                <a:cs typeface="Arial" panose="020B0604020202020204" pitchFamily="34" charset="0"/>
              </a:endParaRPr>
            </a:p>
          </p:txBody>
        </p:sp>
      </p:grpSp>
      <p:sp>
        <p:nvSpPr>
          <p:cNvPr id="39" name="Freeform 38"/>
          <p:cNvSpPr>
            <a:spLocks noEditPoints="1"/>
          </p:cNvSpPr>
          <p:nvPr/>
        </p:nvSpPr>
        <p:spPr bwMode="auto">
          <a:xfrm flipH="1">
            <a:off x="4966269" y="1580133"/>
            <a:ext cx="116646" cy="176230"/>
          </a:xfrm>
          <a:custGeom>
            <a:avLst/>
            <a:gdLst>
              <a:gd name="T0" fmla="*/ 228 w 267"/>
              <a:gd name="T1" fmla="*/ 39 h 400"/>
              <a:gd name="T2" fmla="*/ 133 w 267"/>
              <a:gd name="T3" fmla="*/ 0 h 400"/>
              <a:gd name="T4" fmla="*/ 39 w 267"/>
              <a:gd name="T5" fmla="*/ 39 h 400"/>
              <a:gd name="T6" fmla="*/ 0 w 267"/>
              <a:gd name="T7" fmla="*/ 133 h 400"/>
              <a:gd name="T8" fmla="*/ 9 w 267"/>
              <a:gd name="T9" fmla="*/ 180 h 400"/>
              <a:gd name="T10" fmla="*/ 104 w 267"/>
              <a:gd name="T11" fmla="*/ 382 h 400"/>
              <a:gd name="T12" fmla="*/ 116 w 267"/>
              <a:gd name="T13" fmla="*/ 395 h 400"/>
              <a:gd name="T14" fmla="*/ 133 w 267"/>
              <a:gd name="T15" fmla="*/ 400 h 400"/>
              <a:gd name="T16" fmla="*/ 151 w 267"/>
              <a:gd name="T17" fmla="*/ 395 h 400"/>
              <a:gd name="T18" fmla="*/ 163 w 267"/>
              <a:gd name="T19" fmla="*/ 382 h 400"/>
              <a:gd name="T20" fmla="*/ 258 w 267"/>
              <a:gd name="T21" fmla="*/ 180 h 400"/>
              <a:gd name="T22" fmla="*/ 267 w 267"/>
              <a:gd name="T23" fmla="*/ 133 h 400"/>
              <a:gd name="T24" fmla="*/ 228 w 267"/>
              <a:gd name="T25" fmla="*/ 39 h 400"/>
              <a:gd name="T26" fmla="*/ 181 w 267"/>
              <a:gd name="T27" fmla="*/ 181 h 400"/>
              <a:gd name="T28" fmla="*/ 133 w 267"/>
              <a:gd name="T29" fmla="*/ 200 h 400"/>
              <a:gd name="T30" fmla="*/ 86 w 267"/>
              <a:gd name="T31" fmla="*/ 181 h 400"/>
              <a:gd name="T32" fmla="*/ 67 w 267"/>
              <a:gd name="T33" fmla="*/ 133 h 400"/>
              <a:gd name="T34" fmla="*/ 86 w 267"/>
              <a:gd name="T35" fmla="*/ 86 h 400"/>
              <a:gd name="T36" fmla="*/ 133 w 267"/>
              <a:gd name="T37" fmla="*/ 67 h 400"/>
              <a:gd name="T38" fmla="*/ 181 w 267"/>
              <a:gd name="T39" fmla="*/ 86 h 400"/>
              <a:gd name="T40" fmla="*/ 200 w 267"/>
              <a:gd name="T41" fmla="*/ 133 h 400"/>
              <a:gd name="T42" fmla="*/ 181 w 267"/>
              <a:gd name="T43" fmla="*/ 181 h 400"/>
              <a:gd name="T44" fmla="*/ 181 w 267"/>
              <a:gd name="T45" fmla="*/ 181 h 400"/>
              <a:gd name="T46" fmla="*/ 181 w 267"/>
              <a:gd name="T47" fmla="*/ 181 h 4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267" h="400">
                <a:moveTo>
                  <a:pt x="228" y="39"/>
                </a:moveTo>
                <a:cubicBezTo>
                  <a:pt x="202" y="13"/>
                  <a:pt x="170" y="0"/>
                  <a:pt x="133" y="0"/>
                </a:cubicBezTo>
                <a:cubicBezTo>
                  <a:pt x="97" y="0"/>
                  <a:pt x="65" y="13"/>
                  <a:pt x="39" y="39"/>
                </a:cubicBezTo>
                <a:cubicBezTo>
                  <a:pt x="13" y="65"/>
                  <a:pt x="0" y="97"/>
                  <a:pt x="0" y="133"/>
                </a:cubicBezTo>
                <a:cubicBezTo>
                  <a:pt x="0" y="152"/>
                  <a:pt x="3" y="168"/>
                  <a:pt x="9" y="180"/>
                </a:cubicBezTo>
                <a:cubicBezTo>
                  <a:pt x="104" y="382"/>
                  <a:pt x="104" y="382"/>
                  <a:pt x="104" y="382"/>
                </a:cubicBezTo>
                <a:cubicBezTo>
                  <a:pt x="106" y="388"/>
                  <a:pt x="110" y="392"/>
                  <a:pt x="116" y="395"/>
                </a:cubicBezTo>
                <a:cubicBezTo>
                  <a:pt x="121" y="399"/>
                  <a:pt x="127" y="400"/>
                  <a:pt x="133" y="400"/>
                </a:cubicBezTo>
                <a:cubicBezTo>
                  <a:pt x="140" y="400"/>
                  <a:pt x="146" y="399"/>
                  <a:pt x="151" y="395"/>
                </a:cubicBezTo>
                <a:cubicBezTo>
                  <a:pt x="157" y="392"/>
                  <a:pt x="161" y="388"/>
                  <a:pt x="163" y="382"/>
                </a:cubicBezTo>
                <a:cubicBezTo>
                  <a:pt x="258" y="180"/>
                  <a:pt x="258" y="180"/>
                  <a:pt x="258" y="180"/>
                </a:cubicBezTo>
                <a:cubicBezTo>
                  <a:pt x="264" y="168"/>
                  <a:pt x="267" y="152"/>
                  <a:pt x="267" y="133"/>
                </a:cubicBezTo>
                <a:cubicBezTo>
                  <a:pt x="267" y="97"/>
                  <a:pt x="254" y="65"/>
                  <a:pt x="228" y="39"/>
                </a:cubicBezTo>
                <a:close/>
                <a:moveTo>
                  <a:pt x="181" y="181"/>
                </a:moveTo>
                <a:cubicBezTo>
                  <a:pt x="168" y="194"/>
                  <a:pt x="152" y="200"/>
                  <a:pt x="133" y="200"/>
                </a:cubicBezTo>
                <a:cubicBezTo>
                  <a:pt x="115" y="200"/>
                  <a:pt x="99" y="194"/>
                  <a:pt x="86" y="181"/>
                </a:cubicBezTo>
                <a:cubicBezTo>
                  <a:pt x="73" y="168"/>
                  <a:pt x="67" y="152"/>
                  <a:pt x="67" y="133"/>
                </a:cubicBezTo>
                <a:cubicBezTo>
                  <a:pt x="67" y="115"/>
                  <a:pt x="73" y="99"/>
                  <a:pt x="86" y="86"/>
                </a:cubicBezTo>
                <a:cubicBezTo>
                  <a:pt x="99" y="73"/>
                  <a:pt x="115" y="67"/>
                  <a:pt x="133" y="67"/>
                </a:cubicBezTo>
                <a:cubicBezTo>
                  <a:pt x="152" y="67"/>
                  <a:pt x="168" y="73"/>
                  <a:pt x="181" y="86"/>
                </a:cubicBezTo>
                <a:cubicBezTo>
                  <a:pt x="194" y="99"/>
                  <a:pt x="200" y="115"/>
                  <a:pt x="200" y="133"/>
                </a:cubicBezTo>
                <a:cubicBezTo>
                  <a:pt x="200" y="152"/>
                  <a:pt x="194" y="168"/>
                  <a:pt x="181" y="181"/>
                </a:cubicBezTo>
                <a:close/>
                <a:moveTo>
                  <a:pt x="181" y="181"/>
                </a:moveTo>
                <a:cubicBezTo>
                  <a:pt x="181" y="181"/>
                  <a:pt x="181" y="181"/>
                  <a:pt x="181" y="181"/>
                </a:cubicBezTo>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40" name="Freeform 39"/>
          <p:cNvSpPr>
            <a:spLocks noEditPoints="1"/>
          </p:cNvSpPr>
          <p:nvPr/>
        </p:nvSpPr>
        <p:spPr bwMode="auto">
          <a:xfrm rot="5400000" flipH="1">
            <a:off x="4965481" y="1200213"/>
            <a:ext cx="118222" cy="118222"/>
          </a:xfrm>
          <a:custGeom>
            <a:avLst/>
            <a:gdLst>
              <a:gd name="T0" fmla="*/ 366 w 367"/>
              <a:gd name="T1" fmla="*/ 284 h 367"/>
              <a:gd name="T2" fmla="*/ 346 w 367"/>
              <a:gd name="T3" fmla="*/ 271 h 367"/>
              <a:gd name="T4" fmla="*/ 332 w 367"/>
              <a:gd name="T5" fmla="*/ 263 h 367"/>
              <a:gd name="T6" fmla="*/ 316 w 367"/>
              <a:gd name="T7" fmla="*/ 254 h 367"/>
              <a:gd name="T8" fmla="*/ 302 w 367"/>
              <a:gd name="T9" fmla="*/ 246 h 367"/>
              <a:gd name="T10" fmla="*/ 295 w 367"/>
              <a:gd name="T11" fmla="*/ 241 h 367"/>
              <a:gd name="T12" fmla="*/ 286 w 367"/>
              <a:gd name="T13" fmla="*/ 235 h 367"/>
              <a:gd name="T14" fmla="*/ 279 w 367"/>
              <a:gd name="T15" fmla="*/ 234 h 367"/>
              <a:gd name="T16" fmla="*/ 266 w 367"/>
              <a:gd name="T17" fmla="*/ 241 h 367"/>
              <a:gd name="T18" fmla="*/ 251 w 367"/>
              <a:gd name="T19" fmla="*/ 257 h 367"/>
              <a:gd name="T20" fmla="*/ 238 w 367"/>
              <a:gd name="T21" fmla="*/ 273 h 367"/>
              <a:gd name="T22" fmla="*/ 226 w 367"/>
              <a:gd name="T23" fmla="*/ 281 h 367"/>
              <a:gd name="T24" fmla="*/ 220 w 367"/>
              <a:gd name="T25" fmla="*/ 279 h 367"/>
              <a:gd name="T26" fmla="*/ 214 w 367"/>
              <a:gd name="T27" fmla="*/ 277 h 367"/>
              <a:gd name="T28" fmla="*/ 208 w 367"/>
              <a:gd name="T29" fmla="*/ 274 h 367"/>
              <a:gd name="T30" fmla="*/ 203 w 367"/>
              <a:gd name="T31" fmla="*/ 271 h 367"/>
              <a:gd name="T32" fmla="*/ 142 w 367"/>
              <a:gd name="T33" fmla="*/ 225 h 367"/>
              <a:gd name="T34" fmla="*/ 96 w 367"/>
              <a:gd name="T35" fmla="*/ 164 h 367"/>
              <a:gd name="T36" fmla="*/ 93 w 367"/>
              <a:gd name="T37" fmla="*/ 159 h 367"/>
              <a:gd name="T38" fmla="*/ 90 w 367"/>
              <a:gd name="T39" fmla="*/ 153 h 367"/>
              <a:gd name="T40" fmla="*/ 88 w 367"/>
              <a:gd name="T41" fmla="*/ 147 h 367"/>
              <a:gd name="T42" fmla="*/ 86 w 367"/>
              <a:gd name="T43" fmla="*/ 142 h 367"/>
              <a:gd name="T44" fmla="*/ 94 w 367"/>
              <a:gd name="T45" fmla="*/ 130 h 367"/>
              <a:gd name="T46" fmla="*/ 110 w 367"/>
              <a:gd name="T47" fmla="*/ 116 h 367"/>
              <a:gd name="T48" fmla="*/ 126 w 367"/>
              <a:gd name="T49" fmla="*/ 101 h 367"/>
              <a:gd name="T50" fmla="*/ 133 w 367"/>
              <a:gd name="T51" fmla="*/ 88 h 367"/>
              <a:gd name="T52" fmla="*/ 132 w 367"/>
              <a:gd name="T53" fmla="*/ 81 h 367"/>
              <a:gd name="T54" fmla="*/ 126 w 367"/>
              <a:gd name="T55" fmla="*/ 72 h 367"/>
              <a:gd name="T56" fmla="*/ 121 w 367"/>
              <a:gd name="T57" fmla="*/ 65 h 367"/>
              <a:gd name="T58" fmla="*/ 113 w 367"/>
              <a:gd name="T59" fmla="*/ 51 h 367"/>
              <a:gd name="T60" fmla="*/ 104 w 367"/>
              <a:gd name="T61" fmla="*/ 35 h 367"/>
              <a:gd name="T62" fmla="*/ 96 w 367"/>
              <a:gd name="T63" fmla="*/ 21 h 367"/>
              <a:gd name="T64" fmla="*/ 83 w 367"/>
              <a:gd name="T65" fmla="*/ 1 h 367"/>
              <a:gd name="T66" fmla="*/ 77 w 367"/>
              <a:gd name="T67" fmla="*/ 0 h 367"/>
              <a:gd name="T68" fmla="*/ 59 w 367"/>
              <a:gd name="T69" fmla="*/ 3 h 367"/>
              <a:gd name="T70" fmla="*/ 41 w 367"/>
              <a:gd name="T71" fmla="*/ 8 h 367"/>
              <a:gd name="T72" fmla="*/ 13 w 367"/>
              <a:gd name="T73" fmla="*/ 40 h 367"/>
              <a:gd name="T74" fmla="*/ 0 w 367"/>
              <a:gd name="T75" fmla="*/ 88 h 367"/>
              <a:gd name="T76" fmla="*/ 1 w 367"/>
              <a:gd name="T77" fmla="*/ 102 h 367"/>
              <a:gd name="T78" fmla="*/ 4 w 367"/>
              <a:gd name="T79" fmla="*/ 117 h 367"/>
              <a:gd name="T80" fmla="*/ 8 w 367"/>
              <a:gd name="T81" fmla="*/ 129 h 367"/>
              <a:gd name="T82" fmla="*/ 13 w 367"/>
              <a:gd name="T83" fmla="*/ 144 h 367"/>
              <a:gd name="T84" fmla="*/ 18 w 367"/>
              <a:gd name="T85" fmla="*/ 157 h 367"/>
              <a:gd name="T86" fmla="*/ 40 w 367"/>
              <a:gd name="T87" fmla="*/ 202 h 367"/>
              <a:gd name="T88" fmla="*/ 96 w 367"/>
              <a:gd name="T89" fmla="*/ 271 h 367"/>
              <a:gd name="T90" fmla="*/ 165 w 367"/>
              <a:gd name="T91" fmla="*/ 327 h 367"/>
              <a:gd name="T92" fmla="*/ 210 w 367"/>
              <a:gd name="T93" fmla="*/ 349 h 367"/>
              <a:gd name="T94" fmla="*/ 223 w 367"/>
              <a:gd name="T95" fmla="*/ 354 h 367"/>
              <a:gd name="T96" fmla="*/ 238 w 367"/>
              <a:gd name="T97" fmla="*/ 359 h 367"/>
              <a:gd name="T98" fmla="*/ 250 w 367"/>
              <a:gd name="T99" fmla="*/ 363 h 367"/>
              <a:gd name="T100" fmla="*/ 265 w 367"/>
              <a:gd name="T101" fmla="*/ 366 h 367"/>
              <a:gd name="T102" fmla="*/ 279 w 367"/>
              <a:gd name="T103" fmla="*/ 367 h 367"/>
              <a:gd name="T104" fmla="*/ 327 w 367"/>
              <a:gd name="T105" fmla="*/ 354 h 367"/>
              <a:gd name="T106" fmla="*/ 359 w 367"/>
              <a:gd name="T107" fmla="*/ 326 h 367"/>
              <a:gd name="T108" fmla="*/ 364 w 367"/>
              <a:gd name="T109" fmla="*/ 308 h 367"/>
              <a:gd name="T110" fmla="*/ 367 w 367"/>
              <a:gd name="T111" fmla="*/ 290 h 367"/>
              <a:gd name="T112" fmla="*/ 366 w 367"/>
              <a:gd name="T113" fmla="*/ 284 h 367"/>
              <a:gd name="T114" fmla="*/ 366 w 367"/>
              <a:gd name="T115" fmla="*/ 284 h 367"/>
              <a:gd name="T116" fmla="*/ 366 w 367"/>
              <a:gd name="T117" fmla="*/ 284 h 3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367" h="367">
                <a:moveTo>
                  <a:pt x="366" y="284"/>
                </a:moveTo>
                <a:cubicBezTo>
                  <a:pt x="365" y="281"/>
                  <a:pt x="359" y="277"/>
                  <a:pt x="346" y="271"/>
                </a:cubicBezTo>
                <a:cubicBezTo>
                  <a:pt x="343" y="269"/>
                  <a:pt x="338" y="266"/>
                  <a:pt x="332" y="263"/>
                </a:cubicBezTo>
                <a:cubicBezTo>
                  <a:pt x="326" y="259"/>
                  <a:pt x="321" y="256"/>
                  <a:pt x="316" y="254"/>
                </a:cubicBezTo>
                <a:cubicBezTo>
                  <a:pt x="311" y="251"/>
                  <a:pt x="306" y="248"/>
                  <a:pt x="302" y="246"/>
                </a:cubicBezTo>
                <a:cubicBezTo>
                  <a:pt x="301" y="245"/>
                  <a:pt x="299" y="244"/>
                  <a:pt x="295" y="241"/>
                </a:cubicBezTo>
                <a:cubicBezTo>
                  <a:pt x="292" y="238"/>
                  <a:pt x="289" y="237"/>
                  <a:pt x="286" y="235"/>
                </a:cubicBezTo>
                <a:cubicBezTo>
                  <a:pt x="284" y="234"/>
                  <a:pt x="281" y="234"/>
                  <a:pt x="279" y="234"/>
                </a:cubicBezTo>
                <a:cubicBezTo>
                  <a:pt x="275" y="234"/>
                  <a:pt x="271" y="236"/>
                  <a:pt x="266" y="241"/>
                </a:cubicBezTo>
                <a:cubicBezTo>
                  <a:pt x="260" y="246"/>
                  <a:pt x="256" y="251"/>
                  <a:pt x="251" y="257"/>
                </a:cubicBezTo>
                <a:cubicBezTo>
                  <a:pt x="247" y="263"/>
                  <a:pt x="242" y="268"/>
                  <a:pt x="238" y="273"/>
                </a:cubicBezTo>
                <a:cubicBezTo>
                  <a:pt x="233" y="278"/>
                  <a:pt x="229" y="281"/>
                  <a:pt x="226" y="281"/>
                </a:cubicBezTo>
                <a:cubicBezTo>
                  <a:pt x="224" y="281"/>
                  <a:pt x="222" y="280"/>
                  <a:pt x="220" y="279"/>
                </a:cubicBezTo>
                <a:cubicBezTo>
                  <a:pt x="217" y="279"/>
                  <a:pt x="216" y="278"/>
                  <a:pt x="214" y="277"/>
                </a:cubicBezTo>
                <a:cubicBezTo>
                  <a:pt x="213" y="277"/>
                  <a:pt x="211" y="275"/>
                  <a:pt x="208" y="274"/>
                </a:cubicBezTo>
                <a:cubicBezTo>
                  <a:pt x="205" y="272"/>
                  <a:pt x="203" y="271"/>
                  <a:pt x="203" y="271"/>
                </a:cubicBezTo>
                <a:cubicBezTo>
                  <a:pt x="179" y="257"/>
                  <a:pt x="159" y="242"/>
                  <a:pt x="142" y="225"/>
                </a:cubicBezTo>
                <a:cubicBezTo>
                  <a:pt x="125" y="208"/>
                  <a:pt x="110" y="188"/>
                  <a:pt x="96" y="164"/>
                </a:cubicBezTo>
                <a:cubicBezTo>
                  <a:pt x="96" y="164"/>
                  <a:pt x="95" y="162"/>
                  <a:pt x="93" y="159"/>
                </a:cubicBezTo>
                <a:cubicBezTo>
                  <a:pt x="92" y="156"/>
                  <a:pt x="90" y="154"/>
                  <a:pt x="90" y="153"/>
                </a:cubicBezTo>
                <a:cubicBezTo>
                  <a:pt x="89" y="152"/>
                  <a:pt x="88" y="150"/>
                  <a:pt x="88" y="147"/>
                </a:cubicBezTo>
                <a:cubicBezTo>
                  <a:pt x="87" y="145"/>
                  <a:pt x="86" y="143"/>
                  <a:pt x="86" y="142"/>
                </a:cubicBezTo>
                <a:cubicBezTo>
                  <a:pt x="86" y="138"/>
                  <a:pt x="89" y="134"/>
                  <a:pt x="94" y="130"/>
                </a:cubicBezTo>
                <a:cubicBezTo>
                  <a:pt x="99" y="125"/>
                  <a:pt x="104" y="120"/>
                  <a:pt x="110" y="116"/>
                </a:cubicBezTo>
                <a:cubicBezTo>
                  <a:pt x="116" y="111"/>
                  <a:pt x="121" y="107"/>
                  <a:pt x="126" y="101"/>
                </a:cubicBezTo>
                <a:cubicBezTo>
                  <a:pt x="131" y="96"/>
                  <a:pt x="133" y="92"/>
                  <a:pt x="133" y="88"/>
                </a:cubicBezTo>
                <a:cubicBezTo>
                  <a:pt x="133" y="86"/>
                  <a:pt x="133" y="83"/>
                  <a:pt x="132" y="81"/>
                </a:cubicBezTo>
                <a:cubicBezTo>
                  <a:pt x="130" y="78"/>
                  <a:pt x="129" y="75"/>
                  <a:pt x="126" y="72"/>
                </a:cubicBezTo>
                <a:cubicBezTo>
                  <a:pt x="124" y="68"/>
                  <a:pt x="122" y="66"/>
                  <a:pt x="121" y="65"/>
                </a:cubicBezTo>
                <a:cubicBezTo>
                  <a:pt x="119" y="61"/>
                  <a:pt x="116" y="56"/>
                  <a:pt x="113" y="51"/>
                </a:cubicBezTo>
                <a:cubicBezTo>
                  <a:pt x="111" y="46"/>
                  <a:pt x="108" y="41"/>
                  <a:pt x="104" y="35"/>
                </a:cubicBezTo>
                <a:cubicBezTo>
                  <a:pt x="101" y="29"/>
                  <a:pt x="98" y="24"/>
                  <a:pt x="96" y="21"/>
                </a:cubicBezTo>
                <a:cubicBezTo>
                  <a:pt x="90" y="8"/>
                  <a:pt x="86" y="2"/>
                  <a:pt x="83" y="1"/>
                </a:cubicBezTo>
                <a:cubicBezTo>
                  <a:pt x="81" y="0"/>
                  <a:pt x="80" y="0"/>
                  <a:pt x="77" y="0"/>
                </a:cubicBezTo>
                <a:cubicBezTo>
                  <a:pt x="72" y="0"/>
                  <a:pt x="66" y="1"/>
                  <a:pt x="59" y="3"/>
                </a:cubicBezTo>
                <a:cubicBezTo>
                  <a:pt x="51" y="4"/>
                  <a:pt x="45" y="6"/>
                  <a:pt x="41" y="8"/>
                </a:cubicBezTo>
                <a:cubicBezTo>
                  <a:pt x="32" y="12"/>
                  <a:pt x="23" y="22"/>
                  <a:pt x="13" y="40"/>
                </a:cubicBezTo>
                <a:cubicBezTo>
                  <a:pt x="4" y="56"/>
                  <a:pt x="0" y="72"/>
                  <a:pt x="0" y="88"/>
                </a:cubicBezTo>
                <a:cubicBezTo>
                  <a:pt x="0" y="93"/>
                  <a:pt x="0" y="98"/>
                  <a:pt x="1" y="102"/>
                </a:cubicBezTo>
                <a:cubicBezTo>
                  <a:pt x="2" y="106"/>
                  <a:pt x="3" y="111"/>
                  <a:pt x="4" y="117"/>
                </a:cubicBezTo>
                <a:cubicBezTo>
                  <a:pt x="6" y="123"/>
                  <a:pt x="7" y="127"/>
                  <a:pt x="8" y="129"/>
                </a:cubicBezTo>
                <a:cubicBezTo>
                  <a:pt x="9" y="132"/>
                  <a:pt x="11" y="137"/>
                  <a:pt x="13" y="144"/>
                </a:cubicBezTo>
                <a:cubicBezTo>
                  <a:pt x="16" y="151"/>
                  <a:pt x="17" y="155"/>
                  <a:pt x="18" y="157"/>
                </a:cubicBezTo>
                <a:cubicBezTo>
                  <a:pt x="24" y="174"/>
                  <a:pt x="31" y="189"/>
                  <a:pt x="40" y="202"/>
                </a:cubicBezTo>
                <a:cubicBezTo>
                  <a:pt x="53" y="225"/>
                  <a:pt x="72" y="248"/>
                  <a:pt x="96" y="271"/>
                </a:cubicBezTo>
                <a:cubicBezTo>
                  <a:pt x="120" y="295"/>
                  <a:pt x="143" y="314"/>
                  <a:pt x="165" y="327"/>
                </a:cubicBezTo>
                <a:cubicBezTo>
                  <a:pt x="178" y="336"/>
                  <a:pt x="193" y="343"/>
                  <a:pt x="210" y="349"/>
                </a:cubicBezTo>
                <a:cubicBezTo>
                  <a:pt x="212" y="350"/>
                  <a:pt x="216" y="351"/>
                  <a:pt x="223" y="354"/>
                </a:cubicBezTo>
                <a:cubicBezTo>
                  <a:pt x="230" y="356"/>
                  <a:pt x="235" y="358"/>
                  <a:pt x="238" y="359"/>
                </a:cubicBezTo>
                <a:cubicBezTo>
                  <a:pt x="240" y="360"/>
                  <a:pt x="244" y="361"/>
                  <a:pt x="250" y="363"/>
                </a:cubicBezTo>
                <a:cubicBezTo>
                  <a:pt x="256" y="364"/>
                  <a:pt x="261" y="366"/>
                  <a:pt x="265" y="366"/>
                </a:cubicBezTo>
                <a:cubicBezTo>
                  <a:pt x="269" y="367"/>
                  <a:pt x="274" y="367"/>
                  <a:pt x="279" y="367"/>
                </a:cubicBezTo>
                <a:cubicBezTo>
                  <a:pt x="295" y="367"/>
                  <a:pt x="311" y="363"/>
                  <a:pt x="327" y="354"/>
                </a:cubicBezTo>
                <a:cubicBezTo>
                  <a:pt x="345" y="344"/>
                  <a:pt x="355" y="335"/>
                  <a:pt x="359" y="326"/>
                </a:cubicBezTo>
                <a:cubicBezTo>
                  <a:pt x="361" y="322"/>
                  <a:pt x="363" y="316"/>
                  <a:pt x="364" y="308"/>
                </a:cubicBezTo>
                <a:cubicBezTo>
                  <a:pt x="366" y="301"/>
                  <a:pt x="367" y="295"/>
                  <a:pt x="367" y="290"/>
                </a:cubicBezTo>
                <a:cubicBezTo>
                  <a:pt x="367" y="287"/>
                  <a:pt x="367" y="286"/>
                  <a:pt x="366" y="284"/>
                </a:cubicBezTo>
                <a:close/>
                <a:moveTo>
                  <a:pt x="366" y="284"/>
                </a:moveTo>
                <a:cubicBezTo>
                  <a:pt x="366" y="284"/>
                  <a:pt x="366" y="284"/>
                  <a:pt x="366" y="284"/>
                </a:cubicBezTo>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41" name="Freeform 40"/>
          <p:cNvSpPr>
            <a:spLocks noEditPoints="1"/>
          </p:cNvSpPr>
          <p:nvPr/>
        </p:nvSpPr>
        <p:spPr bwMode="auto">
          <a:xfrm>
            <a:off x="4945305" y="838751"/>
            <a:ext cx="158575" cy="103405"/>
          </a:xfrm>
          <a:custGeom>
            <a:avLst/>
            <a:gdLst>
              <a:gd name="T0" fmla="*/ 399 w 585"/>
              <a:gd name="T1" fmla="*/ 191 h 382"/>
              <a:gd name="T2" fmla="*/ 585 w 585"/>
              <a:gd name="T3" fmla="*/ 20 h 382"/>
              <a:gd name="T4" fmla="*/ 585 w 585"/>
              <a:gd name="T5" fmla="*/ 362 h 382"/>
              <a:gd name="T6" fmla="*/ 399 w 585"/>
              <a:gd name="T7" fmla="*/ 191 h 382"/>
              <a:gd name="T8" fmla="*/ 26 w 585"/>
              <a:gd name="T9" fmla="*/ 0 h 382"/>
              <a:gd name="T10" fmla="*/ 559 w 585"/>
              <a:gd name="T11" fmla="*/ 0 h 382"/>
              <a:gd name="T12" fmla="*/ 292 w 585"/>
              <a:gd name="T13" fmla="*/ 243 h 382"/>
              <a:gd name="T14" fmla="*/ 26 w 585"/>
              <a:gd name="T15" fmla="*/ 0 h 382"/>
              <a:gd name="T16" fmla="*/ 0 w 585"/>
              <a:gd name="T17" fmla="*/ 362 h 382"/>
              <a:gd name="T18" fmla="*/ 0 w 585"/>
              <a:gd name="T19" fmla="*/ 20 h 382"/>
              <a:gd name="T20" fmla="*/ 186 w 585"/>
              <a:gd name="T21" fmla="*/ 191 h 382"/>
              <a:gd name="T22" fmla="*/ 0 w 585"/>
              <a:gd name="T23" fmla="*/ 362 h 382"/>
              <a:gd name="T24" fmla="*/ 292 w 585"/>
              <a:gd name="T25" fmla="*/ 288 h 382"/>
              <a:gd name="T26" fmla="*/ 375 w 585"/>
              <a:gd name="T27" fmla="*/ 212 h 382"/>
              <a:gd name="T28" fmla="*/ 559 w 585"/>
              <a:gd name="T29" fmla="*/ 382 h 382"/>
              <a:gd name="T30" fmla="*/ 26 w 585"/>
              <a:gd name="T31" fmla="*/ 382 h 382"/>
              <a:gd name="T32" fmla="*/ 210 w 585"/>
              <a:gd name="T33" fmla="*/ 212 h 382"/>
              <a:gd name="T34" fmla="*/ 292 w 585"/>
              <a:gd name="T35" fmla="*/ 288 h 3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585" h="382">
                <a:moveTo>
                  <a:pt x="399" y="191"/>
                </a:moveTo>
                <a:lnTo>
                  <a:pt x="585" y="20"/>
                </a:lnTo>
                <a:lnTo>
                  <a:pt x="585" y="362"/>
                </a:lnTo>
                <a:lnTo>
                  <a:pt x="399" y="191"/>
                </a:lnTo>
                <a:close/>
                <a:moveTo>
                  <a:pt x="26" y="0"/>
                </a:moveTo>
                <a:lnTo>
                  <a:pt x="559" y="0"/>
                </a:lnTo>
                <a:lnTo>
                  <a:pt x="292" y="243"/>
                </a:lnTo>
                <a:lnTo>
                  <a:pt x="26" y="0"/>
                </a:lnTo>
                <a:close/>
                <a:moveTo>
                  <a:pt x="0" y="362"/>
                </a:moveTo>
                <a:lnTo>
                  <a:pt x="0" y="20"/>
                </a:lnTo>
                <a:lnTo>
                  <a:pt x="186" y="191"/>
                </a:lnTo>
                <a:lnTo>
                  <a:pt x="0" y="362"/>
                </a:lnTo>
                <a:close/>
                <a:moveTo>
                  <a:pt x="292" y="288"/>
                </a:moveTo>
                <a:lnTo>
                  <a:pt x="375" y="212"/>
                </a:lnTo>
                <a:lnTo>
                  <a:pt x="559" y="382"/>
                </a:lnTo>
                <a:lnTo>
                  <a:pt x="26" y="382"/>
                </a:lnTo>
                <a:lnTo>
                  <a:pt x="210" y="212"/>
                </a:lnTo>
                <a:lnTo>
                  <a:pt x="292" y="288"/>
                </a:ln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42" name="Freeform 41"/>
          <p:cNvSpPr>
            <a:spLocks noEditPoints="1"/>
          </p:cNvSpPr>
          <p:nvPr/>
        </p:nvSpPr>
        <p:spPr bwMode="auto">
          <a:xfrm>
            <a:off x="4946566" y="1994359"/>
            <a:ext cx="156053" cy="156369"/>
          </a:xfrm>
          <a:custGeom>
            <a:avLst/>
            <a:gdLst>
              <a:gd name="T0" fmla="*/ 0 w 356"/>
              <a:gd name="T1" fmla="*/ 178 h 356"/>
              <a:gd name="T2" fmla="*/ 356 w 356"/>
              <a:gd name="T3" fmla="*/ 178 h 356"/>
              <a:gd name="T4" fmla="*/ 128 w 356"/>
              <a:gd name="T5" fmla="*/ 31 h 356"/>
              <a:gd name="T6" fmla="*/ 50 w 356"/>
              <a:gd name="T7" fmla="*/ 89 h 356"/>
              <a:gd name="T8" fmla="*/ 38 w 356"/>
              <a:gd name="T9" fmla="*/ 111 h 356"/>
              <a:gd name="T10" fmla="*/ 78 w 356"/>
              <a:gd name="T11" fmla="*/ 167 h 356"/>
              <a:gd name="T12" fmla="*/ 38 w 356"/>
              <a:gd name="T13" fmla="*/ 111 h 356"/>
              <a:gd name="T14" fmla="*/ 78 w 356"/>
              <a:gd name="T15" fmla="*/ 189 h 356"/>
              <a:gd name="T16" fmla="*/ 38 w 356"/>
              <a:gd name="T17" fmla="*/ 245 h 356"/>
              <a:gd name="T18" fmla="*/ 50 w 356"/>
              <a:gd name="T19" fmla="*/ 267 h 356"/>
              <a:gd name="T20" fmla="*/ 128 w 356"/>
              <a:gd name="T21" fmla="*/ 325 h 356"/>
              <a:gd name="T22" fmla="*/ 167 w 356"/>
              <a:gd name="T23" fmla="*/ 331 h 356"/>
              <a:gd name="T24" fmla="*/ 167 w 356"/>
              <a:gd name="T25" fmla="*/ 267 h 356"/>
              <a:gd name="T26" fmla="*/ 167 w 356"/>
              <a:gd name="T27" fmla="*/ 245 h 356"/>
              <a:gd name="T28" fmla="*/ 101 w 356"/>
              <a:gd name="T29" fmla="*/ 189 h 356"/>
              <a:gd name="T30" fmla="*/ 167 w 356"/>
              <a:gd name="T31" fmla="*/ 245 h 356"/>
              <a:gd name="T32" fmla="*/ 101 w 356"/>
              <a:gd name="T33" fmla="*/ 167 h 356"/>
              <a:gd name="T34" fmla="*/ 167 w 356"/>
              <a:gd name="T35" fmla="*/ 111 h 356"/>
              <a:gd name="T36" fmla="*/ 167 w 356"/>
              <a:gd name="T37" fmla="*/ 89 h 356"/>
              <a:gd name="T38" fmla="*/ 137 w 356"/>
              <a:gd name="T39" fmla="*/ 55 h 356"/>
              <a:gd name="T40" fmla="*/ 167 w 356"/>
              <a:gd name="T41" fmla="*/ 25 h 356"/>
              <a:gd name="T42" fmla="*/ 333 w 356"/>
              <a:gd name="T43" fmla="*/ 167 h 356"/>
              <a:gd name="T44" fmla="*/ 270 w 356"/>
              <a:gd name="T45" fmla="*/ 111 h 356"/>
              <a:gd name="T46" fmla="*/ 333 w 356"/>
              <a:gd name="T47" fmla="*/ 167 h 356"/>
              <a:gd name="T48" fmla="*/ 262 w 356"/>
              <a:gd name="T49" fmla="*/ 89 h 356"/>
              <a:gd name="T50" fmla="*/ 306 w 356"/>
              <a:gd name="T51" fmla="*/ 89 h 356"/>
              <a:gd name="T52" fmla="*/ 189 w 356"/>
              <a:gd name="T53" fmla="*/ 25 h 356"/>
              <a:gd name="T54" fmla="*/ 189 w 356"/>
              <a:gd name="T55" fmla="*/ 89 h 356"/>
              <a:gd name="T56" fmla="*/ 247 w 356"/>
              <a:gd name="T57" fmla="*/ 111 h 356"/>
              <a:gd name="T58" fmla="*/ 189 w 356"/>
              <a:gd name="T59" fmla="*/ 167 h 356"/>
              <a:gd name="T60" fmla="*/ 189 w 356"/>
              <a:gd name="T61" fmla="*/ 189 h 356"/>
              <a:gd name="T62" fmla="*/ 246 w 356"/>
              <a:gd name="T63" fmla="*/ 245 h 356"/>
              <a:gd name="T64" fmla="*/ 189 w 356"/>
              <a:gd name="T65" fmla="*/ 189 h 356"/>
              <a:gd name="T66" fmla="*/ 189 w 356"/>
              <a:gd name="T67" fmla="*/ 331 h 356"/>
              <a:gd name="T68" fmla="*/ 238 w 356"/>
              <a:gd name="T69" fmla="*/ 267 h 356"/>
              <a:gd name="T70" fmla="*/ 194 w 356"/>
              <a:gd name="T71" fmla="*/ 327 h 356"/>
              <a:gd name="T72" fmla="*/ 262 w 356"/>
              <a:gd name="T73" fmla="*/ 267 h 356"/>
              <a:gd name="T74" fmla="*/ 228 w 356"/>
              <a:gd name="T75" fmla="*/ 325 h 356"/>
              <a:gd name="T76" fmla="*/ 270 w 356"/>
              <a:gd name="T77" fmla="*/ 245 h 356"/>
              <a:gd name="T78" fmla="*/ 333 w 356"/>
              <a:gd name="T79" fmla="*/ 189 h 3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356" h="356">
                <a:moveTo>
                  <a:pt x="178" y="0"/>
                </a:moveTo>
                <a:cubicBezTo>
                  <a:pt x="80" y="0"/>
                  <a:pt x="0" y="80"/>
                  <a:pt x="0" y="178"/>
                </a:cubicBezTo>
                <a:cubicBezTo>
                  <a:pt x="0" y="276"/>
                  <a:pt x="80" y="356"/>
                  <a:pt x="178" y="356"/>
                </a:cubicBezTo>
                <a:cubicBezTo>
                  <a:pt x="276" y="356"/>
                  <a:pt x="356" y="276"/>
                  <a:pt x="356" y="178"/>
                </a:cubicBezTo>
                <a:cubicBezTo>
                  <a:pt x="356" y="80"/>
                  <a:pt x="276" y="0"/>
                  <a:pt x="178" y="0"/>
                </a:cubicBezTo>
                <a:close/>
                <a:moveTo>
                  <a:pt x="128" y="31"/>
                </a:moveTo>
                <a:cubicBezTo>
                  <a:pt x="116" y="44"/>
                  <a:pt x="103" y="64"/>
                  <a:pt x="94" y="89"/>
                </a:cubicBezTo>
                <a:cubicBezTo>
                  <a:pt x="50" y="89"/>
                  <a:pt x="50" y="89"/>
                  <a:pt x="50" y="89"/>
                </a:cubicBezTo>
                <a:cubicBezTo>
                  <a:pt x="69" y="62"/>
                  <a:pt x="96" y="41"/>
                  <a:pt x="128" y="31"/>
                </a:cubicBezTo>
                <a:close/>
                <a:moveTo>
                  <a:pt x="38" y="111"/>
                </a:moveTo>
                <a:cubicBezTo>
                  <a:pt x="86" y="111"/>
                  <a:pt x="86" y="111"/>
                  <a:pt x="86" y="111"/>
                </a:cubicBezTo>
                <a:cubicBezTo>
                  <a:pt x="82" y="128"/>
                  <a:pt x="79" y="146"/>
                  <a:pt x="78" y="167"/>
                </a:cubicBezTo>
                <a:cubicBezTo>
                  <a:pt x="23" y="167"/>
                  <a:pt x="23" y="167"/>
                  <a:pt x="23" y="167"/>
                </a:cubicBezTo>
                <a:cubicBezTo>
                  <a:pt x="24" y="147"/>
                  <a:pt x="29" y="128"/>
                  <a:pt x="38" y="111"/>
                </a:cubicBezTo>
                <a:close/>
                <a:moveTo>
                  <a:pt x="23" y="189"/>
                </a:moveTo>
                <a:cubicBezTo>
                  <a:pt x="78" y="189"/>
                  <a:pt x="78" y="189"/>
                  <a:pt x="78" y="189"/>
                </a:cubicBezTo>
                <a:cubicBezTo>
                  <a:pt x="79" y="210"/>
                  <a:pt x="82" y="228"/>
                  <a:pt x="86" y="245"/>
                </a:cubicBezTo>
                <a:cubicBezTo>
                  <a:pt x="38" y="245"/>
                  <a:pt x="38" y="245"/>
                  <a:pt x="38" y="245"/>
                </a:cubicBezTo>
                <a:cubicBezTo>
                  <a:pt x="29" y="228"/>
                  <a:pt x="24" y="209"/>
                  <a:pt x="23" y="189"/>
                </a:cubicBezTo>
                <a:close/>
                <a:moveTo>
                  <a:pt x="50" y="267"/>
                </a:moveTo>
                <a:cubicBezTo>
                  <a:pt x="94" y="267"/>
                  <a:pt x="94" y="267"/>
                  <a:pt x="94" y="267"/>
                </a:cubicBezTo>
                <a:cubicBezTo>
                  <a:pt x="103" y="292"/>
                  <a:pt x="116" y="312"/>
                  <a:pt x="128" y="325"/>
                </a:cubicBezTo>
                <a:cubicBezTo>
                  <a:pt x="96" y="315"/>
                  <a:pt x="69" y="294"/>
                  <a:pt x="50" y="267"/>
                </a:cubicBezTo>
                <a:close/>
                <a:moveTo>
                  <a:pt x="167" y="331"/>
                </a:moveTo>
                <a:cubicBezTo>
                  <a:pt x="156" y="324"/>
                  <a:pt x="134" y="304"/>
                  <a:pt x="118" y="267"/>
                </a:cubicBezTo>
                <a:cubicBezTo>
                  <a:pt x="167" y="267"/>
                  <a:pt x="167" y="267"/>
                  <a:pt x="167" y="267"/>
                </a:cubicBezTo>
                <a:lnTo>
                  <a:pt x="167" y="331"/>
                </a:lnTo>
                <a:close/>
                <a:moveTo>
                  <a:pt x="167" y="245"/>
                </a:moveTo>
                <a:cubicBezTo>
                  <a:pt x="109" y="245"/>
                  <a:pt x="109" y="245"/>
                  <a:pt x="109" y="245"/>
                </a:cubicBezTo>
                <a:cubicBezTo>
                  <a:pt x="105" y="229"/>
                  <a:pt x="101" y="210"/>
                  <a:pt x="101" y="189"/>
                </a:cubicBezTo>
                <a:cubicBezTo>
                  <a:pt x="167" y="189"/>
                  <a:pt x="167" y="189"/>
                  <a:pt x="167" y="189"/>
                </a:cubicBezTo>
                <a:lnTo>
                  <a:pt x="167" y="245"/>
                </a:lnTo>
                <a:close/>
                <a:moveTo>
                  <a:pt x="167" y="167"/>
                </a:moveTo>
                <a:cubicBezTo>
                  <a:pt x="101" y="167"/>
                  <a:pt x="101" y="167"/>
                  <a:pt x="101" y="167"/>
                </a:cubicBezTo>
                <a:cubicBezTo>
                  <a:pt x="101" y="146"/>
                  <a:pt x="105" y="127"/>
                  <a:pt x="110" y="111"/>
                </a:cubicBezTo>
                <a:cubicBezTo>
                  <a:pt x="167" y="111"/>
                  <a:pt x="167" y="111"/>
                  <a:pt x="167" y="111"/>
                </a:cubicBezTo>
                <a:lnTo>
                  <a:pt x="167" y="167"/>
                </a:lnTo>
                <a:close/>
                <a:moveTo>
                  <a:pt x="167" y="89"/>
                </a:moveTo>
                <a:cubicBezTo>
                  <a:pt x="118" y="89"/>
                  <a:pt x="118" y="89"/>
                  <a:pt x="118" y="89"/>
                </a:cubicBezTo>
                <a:cubicBezTo>
                  <a:pt x="123" y="76"/>
                  <a:pt x="130" y="64"/>
                  <a:pt x="137" y="55"/>
                </a:cubicBezTo>
                <a:cubicBezTo>
                  <a:pt x="146" y="43"/>
                  <a:pt x="155" y="34"/>
                  <a:pt x="162" y="29"/>
                </a:cubicBezTo>
                <a:cubicBezTo>
                  <a:pt x="164" y="27"/>
                  <a:pt x="165" y="26"/>
                  <a:pt x="167" y="25"/>
                </a:cubicBezTo>
                <a:lnTo>
                  <a:pt x="167" y="89"/>
                </a:lnTo>
                <a:close/>
                <a:moveTo>
                  <a:pt x="333" y="167"/>
                </a:moveTo>
                <a:cubicBezTo>
                  <a:pt x="278" y="167"/>
                  <a:pt x="278" y="167"/>
                  <a:pt x="278" y="167"/>
                </a:cubicBezTo>
                <a:cubicBezTo>
                  <a:pt x="277" y="146"/>
                  <a:pt x="274" y="128"/>
                  <a:pt x="270" y="111"/>
                </a:cubicBezTo>
                <a:cubicBezTo>
                  <a:pt x="318" y="111"/>
                  <a:pt x="318" y="111"/>
                  <a:pt x="318" y="111"/>
                </a:cubicBezTo>
                <a:cubicBezTo>
                  <a:pt x="327" y="128"/>
                  <a:pt x="332" y="147"/>
                  <a:pt x="333" y="167"/>
                </a:cubicBezTo>
                <a:close/>
                <a:moveTo>
                  <a:pt x="306" y="89"/>
                </a:moveTo>
                <a:cubicBezTo>
                  <a:pt x="262" y="89"/>
                  <a:pt x="262" y="89"/>
                  <a:pt x="262" y="89"/>
                </a:cubicBezTo>
                <a:cubicBezTo>
                  <a:pt x="253" y="64"/>
                  <a:pt x="240" y="44"/>
                  <a:pt x="228" y="31"/>
                </a:cubicBezTo>
                <a:cubicBezTo>
                  <a:pt x="260" y="41"/>
                  <a:pt x="287" y="62"/>
                  <a:pt x="306" y="89"/>
                </a:cubicBezTo>
                <a:close/>
                <a:moveTo>
                  <a:pt x="189" y="89"/>
                </a:moveTo>
                <a:cubicBezTo>
                  <a:pt x="189" y="25"/>
                  <a:pt x="189" y="25"/>
                  <a:pt x="189" y="25"/>
                </a:cubicBezTo>
                <a:cubicBezTo>
                  <a:pt x="200" y="32"/>
                  <a:pt x="222" y="52"/>
                  <a:pt x="238" y="89"/>
                </a:cubicBezTo>
                <a:cubicBezTo>
                  <a:pt x="189" y="89"/>
                  <a:pt x="189" y="89"/>
                  <a:pt x="189" y="89"/>
                </a:cubicBezTo>
                <a:close/>
                <a:moveTo>
                  <a:pt x="189" y="111"/>
                </a:moveTo>
                <a:cubicBezTo>
                  <a:pt x="247" y="111"/>
                  <a:pt x="247" y="111"/>
                  <a:pt x="247" y="111"/>
                </a:cubicBezTo>
                <a:cubicBezTo>
                  <a:pt x="251" y="127"/>
                  <a:pt x="255" y="146"/>
                  <a:pt x="255" y="167"/>
                </a:cubicBezTo>
                <a:cubicBezTo>
                  <a:pt x="189" y="167"/>
                  <a:pt x="189" y="167"/>
                  <a:pt x="189" y="167"/>
                </a:cubicBezTo>
                <a:lnTo>
                  <a:pt x="189" y="111"/>
                </a:lnTo>
                <a:close/>
                <a:moveTo>
                  <a:pt x="189" y="189"/>
                </a:moveTo>
                <a:cubicBezTo>
                  <a:pt x="255" y="189"/>
                  <a:pt x="255" y="189"/>
                  <a:pt x="255" y="189"/>
                </a:cubicBezTo>
                <a:cubicBezTo>
                  <a:pt x="255" y="210"/>
                  <a:pt x="251" y="229"/>
                  <a:pt x="246" y="245"/>
                </a:cubicBezTo>
                <a:cubicBezTo>
                  <a:pt x="189" y="245"/>
                  <a:pt x="189" y="245"/>
                  <a:pt x="189" y="245"/>
                </a:cubicBezTo>
                <a:lnTo>
                  <a:pt x="189" y="189"/>
                </a:lnTo>
                <a:close/>
                <a:moveTo>
                  <a:pt x="194" y="327"/>
                </a:moveTo>
                <a:cubicBezTo>
                  <a:pt x="192" y="329"/>
                  <a:pt x="191" y="330"/>
                  <a:pt x="189" y="331"/>
                </a:cubicBezTo>
                <a:cubicBezTo>
                  <a:pt x="189" y="267"/>
                  <a:pt x="189" y="267"/>
                  <a:pt x="189" y="267"/>
                </a:cubicBezTo>
                <a:cubicBezTo>
                  <a:pt x="238" y="267"/>
                  <a:pt x="238" y="267"/>
                  <a:pt x="238" y="267"/>
                </a:cubicBezTo>
                <a:cubicBezTo>
                  <a:pt x="233" y="280"/>
                  <a:pt x="226" y="292"/>
                  <a:pt x="219" y="301"/>
                </a:cubicBezTo>
                <a:cubicBezTo>
                  <a:pt x="210" y="313"/>
                  <a:pt x="201" y="322"/>
                  <a:pt x="194" y="327"/>
                </a:cubicBezTo>
                <a:close/>
                <a:moveTo>
                  <a:pt x="228" y="325"/>
                </a:moveTo>
                <a:cubicBezTo>
                  <a:pt x="240" y="312"/>
                  <a:pt x="253" y="292"/>
                  <a:pt x="262" y="267"/>
                </a:cubicBezTo>
                <a:cubicBezTo>
                  <a:pt x="306" y="267"/>
                  <a:pt x="306" y="267"/>
                  <a:pt x="306" y="267"/>
                </a:cubicBezTo>
                <a:cubicBezTo>
                  <a:pt x="287" y="294"/>
                  <a:pt x="260" y="315"/>
                  <a:pt x="228" y="325"/>
                </a:cubicBezTo>
                <a:close/>
                <a:moveTo>
                  <a:pt x="318" y="245"/>
                </a:moveTo>
                <a:cubicBezTo>
                  <a:pt x="270" y="245"/>
                  <a:pt x="270" y="245"/>
                  <a:pt x="270" y="245"/>
                </a:cubicBezTo>
                <a:cubicBezTo>
                  <a:pt x="274" y="228"/>
                  <a:pt x="277" y="210"/>
                  <a:pt x="278" y="189"/>
                </a:cubicBezTo>
                <a:cubicBezTo>
                  <a:pt x="333" y="189"/>
                  <a:pt x="333" y="189"/>
                  <a:pt x="333" y="189"/>
                </a:cubicBezTo>
                <a:cubicBezTo>
                  <a:pt x="332" y="209"/>
                  <a:pt x="327" y="228"/>
                  <a:pt x="318" y="245"/>
                </a:cubicBez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cxnSp>
        <p:nvCxnSpPr>
          <p:cNvPr id="7" name="Straight Connector 6"/>
          <p:cNvCxnSpPr/>
          <p:nvPr/>
        </p:nvCxnSpPr>
        <p:spPr>
          <a:xfrm>
            <a:off x="4896853" y="2506835"/>
            <a:ext cx="2211364" cy="0"/>
          </a:xfrm>
          <a:prstGeom prst="line">
            <a:avLst/>
          </a:prstGeom>
          <a:ln w="19050">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a:off x="4945305" y="4564877"/>
            <a:ext cx="2211364" cy="0"/>
          </a:xfrm>
          <a:prstGeom prst="line">
            <a:avLst/>
          </a:prstGeom>
          <a:ln w="19050">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2362314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6"/>
          <p:cNvSpPr txBox="1"/>
          <p:nvPr/>
        </p:nvSpPr>
        <p:spPr>
          <a:xfrm>
            <a:off x="483446" y="394732"/>
            <a:ext cx="3318211" cy="408766"/>
          </a:xfrm>
          <a:prstGeom prst="rect">
            <a:avLst/>
          </a:prstGeom>
        </p:spPr>
        <p:txBody>
          <a:bodyPr lIns="0" tIns="0" rIns="0" bIns="0" rtlCol="0" anchor="t">
            <a:spAutoFit/>
          </a:bodyPr>
          <a:lstStyle/>
          <a:p>
            <a:pPr marL="0" lvl="0" indent="0" algn="l">
              <a:lnSpc>
                <a:spcPts val="3360"/>
              </a:lnSpc>
            </a:pPr>
            <a:r>
              <a:rPr lang="fi-FI" sz="2800" dirty="0" smtClean="0">
                <a:solidFill>
                  <a:schemeClr val="accent1"/>
                </a:solidFill>
                <a:latin typeface="Arial" panose="020B0604020202020204" pitchFamily="34" charset="0"/>
                <a:cs typeface="Arial" panose="020B0604020202020204" pitchFamily="34" charset="0"/>
              </a:rPr>
              <a:t>Bill Gates</a:t>
            </a:r>
            <a:endParaRPr lang="en-US" sz="2800" dirty="0">
              <a:solidFill>
                <a:schemeClr val="accent1"/>
              </a:solidFill>
              <a:latin typeface="Arial" panose="020B0604020202020204" pitchFamily="34" charset="0"/>
              <a:cs typeface="Arial" panose="020B0604020202020204" pitchFamily="34" charset="0"/>
            </a:endParaRPr>
          </a:p>
        </p:txBody>
      </p:sp>
      <p:sp>
        <p:nvSpPr>
          <p:cNvPr id="5" name="TextBox 7"/>
          <p:cNvSpPr txBox="1"/>
          <p:nvPr/>
        </p:nvSpPr>
        <p:spPr>
          <a:xfrm>
            <a:off x="483446" y="861327"/>
            <a:ext cx="3318211" cy="282129"/>
          </a:xfrm>
          <a:prstGeom prst="rect">
            <a:avLst/>
          </a:prstGeom>
        </p:spPr>
        <p:txBody>
          <a:bodyPr lIns="0" tIns="0" rIns="0" bIns="0" rtlCol="0" anchor="t">
            <a:spAutoFit/>
          </a:bodyPr>
          <a:lstStyle/>
          <a:p>
            <a:pPr>
              <a:lnSpc>
                <a:spcPts val="2240"/>
              </a:lnSpc>
            </a:pPr>
            <a:r>
              <a:rPr lang="en-US" sz="1600" dirty="0" smtClean="0">
                <a:solidFill>
                  <a:srgbClr val="25282D"/>
                </a:solidFill>
                <a:latin typeface="Arial" panose="020B0604020202020204" pitchFamily="34" charset="0"/>
                <a:cs typeface="Arial" panose="020B0604020202020204" pitchFamily="34" charset="0"/>
              </a:rPr>
              <a:t>Founder, CEO, Philanthropist</a:t>
            </a:r>
            <a:endParaRPr lang="en-US" sz="1600" dirty="0">
              <a:solidFill>
                <a:srgbClr val="25282D"/>
              </a:solidFill>
              <a:latin typeface="Arial" panose="020B0604020202020204" pitchFamily="34" charset="0"/>
              <a:cs typeface="Arial" panose="020B0604020202020204" pitchFamily="34" charset="0"/>
            </a:endParaRPr>
          </a:p>
        </p:txBody>
      </p:sp>
      <p:sp>
        <p:nvSpPr>
          <p:cNvPr id="6" name="TextBox 8"/>
          <p:cNvSpPr txBox="1"/>
          <p:nvPr/>
        </p:nvSpPr>
        <p:spPr>
          <a:xfrm>
            <a:off x="483446" y="3713086"/>
            <a:ext cx="2797792" cy="231538"/>
          </a:xfrm>
          <a:prstGeom prst="rect">
            <a:avLst/>
          </a:prstGeom>
        </p:spPr>
        <p:txBody>
          <a:bodyPr lIns="0" tIns="0" rIns="0" bIns="0" rtlCol="0" anchor="t">
            <a:spAutoFit/>
          </a:bodyPr>
          <a:lstStyle/>
          <a:p>
            <a:pPr marL="0" lvl="0" indent="0" algn="l">
              <a:lnSpc>
                <a:spcPts val="1839"/>
              </a:lnSpc>
            </a:pPr>
            <a:r>
              <a:rPr lang="en-US" sz="1400" dirty="0" smtClean="0">
                <a:solidFill>
                  <a:schemeClr val="accent1"/>
                </a:solidFill>
                <a:latin typeface="Arial" panose="020B0604020202020204" pitchFamily="34" charset="0"/>
                <a:cs typeface="Arial" panose="020B0604020202020204" pitchFamily="34" charset="0"/>
              </a:rPr>
              <a:t>Non-Profit Experience</a:t>
            </a:r>
            <a:endParaRPr lang="en-US" sz="1400" dirty="0">
              <a:solidFill>
                <a:schemeClr val="accent1"/>
              </a:solidFill>
              <a:latin typeface="Arial" panose="020B0604020202020204" pitchFamily="34" charset="0"/>
              <a:cs typeface="Arial" panose="020B0604020202020204" pitchFamily="34" charset="0"/>
            </a:endParaRPr>
          </a:p>
        </p:txBody>
      </p:sp>
      <p:sp>
        <p:nvSpPr>
          <p:cNvPr id="30" name="TextBox 38"/>
          <p:cNvSpPr txBox="1"/>
          <p:nvPr/>
        </p:nvSpPr>
        <p:spPr>
          <a:xfrm>
            <a:off x="5296394" y="3534565"/>
            <a:ext cx="1760572" cy="163827"/>
          </a:xfrm>
          <a:prstGeom prst="rect">
            <a:avLst/>
          </a:prstGeom>
        </p:spPr>
        <p:txBody>
          <a:bodyPr lIns="0" tIns="0" rIns="0" bIns="0" rtlCol="0" anchor="t">
            <a:spAutoFit/>
          </a:bodyPr>
          <a:lstStyle/>
          <a:p>
            <a:pPr>
              <a:lnSpc>
                <a:spcPts val="1400"/>
              </a:lnSpc>
            </a:pPr>
            <a:r>
              <a:rPr lang="en-US" sz="1000" dirty="0" smtClean="0">
                <a:solidFill>
                  <a:srgbClr val="25282D"/>
                </a:solidFill>
                <a:latin typeface="Arial" panose="020B0604020202020204" pitchFamily="34" charset="0"/>
                <a:cs typeface="Arial" panose="020B0604020202020204" pitchFamily="34" charset="0"/>
              </a:rPr>
              <a:t>Seattle, WA</a:t>
            </a:r>
            <a:endParaRPr lang="en-US" sz="1000" dirty="0">
              <a:solidFill>
                <a:srgbClr val="25282D"/>
              </a:solidFill>
              <a:latin typeface="Arial" panose="020B0604020202020204" pitchFamily="34" charset="0"/>
              <a:cs typeface="Arial" panose="020B0604020202020204" pitchFamily="34" charset="0"/>
            </a:endParaRPr>
          </a:p>
        </p:txBody>
      </p:sp>
      <p:sp>
        <p:nvSpPr>
          <p:cNvPr id="31" name="TextBox 39"/>
          <p:cNvSpPr txBox="1"/>
          <p:nvPr/>
        </p:nvSpPr>
        <p:spPr>
          <a:xfrm>
            <a:off x="5296394" y="3121090"/>
            <a:ext cx="1760572" cy="179536"/>
          </a:xfrm>
          <a:prstGeom prst="rect">
            <a:avLst/>
          </a:prstGeom>
        </p:spPr>
        <p:txBody>
          <a:bodyPr lIns="0" tIns="0" rIns="0" bIns="0" rtlCol="0" anchor="t">
            <a:spAutoFit/>
          </a:bodyPr>
          <a:lstStyle/>
          <a:p>
            <a:pPr>
              <a:lnSpc>
                <a:spcPts val="1400"/>
              </a:lnSpc>
            </a:pPr>
            <a:r>
              <a:rPr lang="fi-FI" sz="1000" dirty="0" smtClean="0">
                <a:solidFill>
                  <a:srgbClr val="25282D"/>
                </a:solidFill>
                <a:latin typeface="Arial" panose="020B0604020202020204" pitchFamily="34" charset="0"/>
                <a:cs typeface="Arial" panose="020B0604020202020204" pitchFamily="34" charset="0"/>
              </a:rPr>
              <a:t>email@email.com</a:t>
            </a:r>
            <a:endParaRPr lang="en-US" sz="1000" dirty="0">
              <a:solidFill>
                <a:srgbClr val="25282D"/>
              </a:solidFill>
              <a:latin typeface="Arial" panose="020B0604020202020204" pitchFamily="34" charset="0"/>
              <a:cs typeface="Arial" panose="020B0604020202020204" pitchFamily="34" charset="0"/>
            </a:endParaRPr>
          </a:p>
        </p:txBody>
      </p:sp>
      <p:sp>
        <p:nvSpPr>
          <p:cNvPr id="32" name="TextBox 40"/>
          <p:cNvSpPr txBox="1"/>
          <p:nvPr/>
        </p:nvSpPr>
        <p:spPr>
          <a:xfrm>
            <a:off x="5296394" y="2746675"/>
            <a:ext cx="1760572" cy="179536"/>
          </a:xfrm>
          <a:prstGeom prst="rect">
            <a:avLst/>
          </a:prstGeom>
        </p:spPr>
        <p:txBody>
          <a:bodyPr lIns="0" tIns="0" rIns="0" bIns="0" rtlCol="0" anchor="t">
            <a:spAutoFit/>
          </a:bodyPr>
          <a:lstStyle/>
          <a:p>
            <a:pPr>
              <a:lnSpc>
                <a:spcPts val="1400"/>
              </a:lnSpc>
            </a:pPr>
            <a:r>
              <a:rPr lang="en-US" sz="1000" dirty="0">
                <a:solidFill>
                  <a:srgbClr val="25282D"/>
                </a:solidFill>
                <a:latin typeface="Arial" panose="020B0604020202020204" pitchFamily="34" charset="0"/>
                <a:cs typeface="Arial" panose="020B0604020202020204" pitchFamily="34" charset="0"/>
              </a:rPr>
              <a:t>+123-456-7890</a:t>
            </a:r>
          </a:p>
        </p:txBody>
      </p:sp>
      <p:sp>
        <p:nvSpPr>
          <p:cNvPr id="34" name="TextBox 42"/>
          <p:cNvSpPr txBox="1"/>
          <p:nvPr/>
        </p:nvSpPr>
        <p:spPr>
          <a:xfrm>
            <a:off x="4950539" y="4535191"/>
            <a:ext cx="1859709" cy="231538"/>
          </a:xfrm>
          <a:prstGeom prst="rect">
            <a:avLst/>
          </a:prstGeom>
        </p:spPr>
        <p:txBody>
          <a:bodyPr lIns="0" tIns="0" rIns="0" bIns="0" rtlCol="0" anchor="t">
            <a:spAutoFit/>
          </a:bodyPr>
          <a:lstStyle/>
          <a:p>
            <a:pPr marL="0" lvl="0" indent="0" algn="l">
              <a:lnSpc>
                <a:spcPts val="1839"/>
              </a:lnSpc>
              <a:spcBef>
                <a:spcPct val="0"/>
              </a:spcBef>
            </a:pPr>
            <a:r>
              <a:rPr lang="en-US" sz="1400" dirty="0">
                <a:solidFill>
                  <a:schemeClr val="accent1"/>
                </a:solidFill>
                <a:latin typeface="Arial" panose="020B0604020202020204" pitchFamily="34" charset="0"/>
                <a:cs typeface="Arial" panose="020B0604020202020204" pitchFamily="34" charset="0"/>
              </a:rPr>
              <a:t>Education</a:t>
            </a:r>
          </a:p>
        </p:txBody>
      </p:sp>
      <p:sp>
        <p:nvSpPr>
          <p:cNvPr id="43" name="TextBox 51"/>
          <p:cNvSpPr txBox="1"/>
          <p:nvPr/>
        </p:nvSpPr>
        <p:spPr>
          <a:xfrm>
            <a:off x="4945305" y="6392803"/>
            <a:ext cx="1859709" cy="231538"/>
          </a:xfrm>
          <a:prstGeom prst="rect">
            <a:avLst/>
          </a:prstGeom>
        </p:spPr>
        <p:txBody>
          <a:bodyPr lIns="0" tIns="0" rIns="0" bIns="0" rtlCol="0" anchor="t">
            <a:spAutoFit/>
          </a:bodyPr>
          <a:lstStyle/>
          <a:p>
            <a:pPr marL="0" lvl="0" indent="0" algn="l">
              <a:lnSpc>
                <a:spcPts val="1839"/>
              </a:lnSpc>
              <a:spcBef>
                <a:spcPct val="0"/>
              </a:spcBef>
            </a:pPr>
            <a:r>
              <a:rPr lang="en-US" sz="1400" u="none" dirty="0" smtClean="0">
                <a:solidFill>
                  <a:schemeClr val="accent1"/>
                </a:solidFill>
                <a:latin typeface="Arial" panose="020B0604020202020204" pitchFamily="34" charset="0"/>
                <a:cs typeface="Arial" panose="020B0604020202020204" pitchFamily="34" charset="0"/>
              </a:rPr>
              <a:t>Skills &amp; Qualities</a:t>
            </a:r>
            <a:endParaRPr lang="en-US" sz="1400" u="none" dirty="0">
              <a:solidFill>
                <a:schemeClr val="accent1"/>
              </a:solidFill>
              <a:latin typeface="Arial" panose="020B0604020202020204" pitchFamily="34" charset="0"/>
              <a:cs typeface="Arial" panose="020B0604020202020204" pitchFamily="34" charset="0"/>
            </a:endParaRPr>
          </a:p>
        </p:txBody>
      </p:sp>
      <p:sp>
        <p:nvSpPr>
          <p:cNvPr id="44" name="TextBox 52"/>
          <p:cNvSpPr txBox="1"/>
          <p:nvPr/>
        </p:nvSpPr>
        <p:spPr>
          <a:xfrm>
            <a:off x="4950629" y="6751224"/>
            <a:ext cx="1859709" cy="2152641"/>
          </a:xfrm>
          <a:prstGeom prst="rect">
            <a:avLst/>
          </a:prstGeom>
        </p:spPr>
        <p:txBody>
          <a:bodyPr lIns="0" tIns="0" rIns="0" bIns="0" rtlCol="0" anchor="t">
            <a:spAutoFit/>
          </a:bodyPr>
          <a:lstStyle/>
          <a:p>
            <a:pPr algn="just">
              <a:lnSpc>
                <a:spcPct val="200000"/>
              </a:lnSpc>
            </a:pPr>
            <a:r>
              <a:rPr lang="fi-FI" sz="999" u="none" dirty="0" smtClean="0">
                <a:solidFill>
                  <a:srgbClr val="25282D"/>
                </a:solidFill>
                <a:latin typeface="Arial" panose="020B0604020202020204" pitchFamily="34" charset="0"/>
                <a:cs typeface="Arial" panose="020B0604020202020204" pitchFamily="34" charset="0"/>
              </a:rPr>
              <a:t>Business Development</a:t>
            </a:r>
          </a:p>
          <a:p>
            <a:pPr algn="just">
              <a:lnSpc>
                <a:spcPct val="200000"/>
              </a:lnSpc>
            </a:pPr>
            <a:r>
              <a:rPr lang="fi-FI" sz="999" dirty="0" smtClean="0">
                <a:solidFill>
                  <a:srgbClr val="25282D"/>
                </a:solidFill>
                <a:latin typeface="Arial" panose="020B0604020202020204" pitchFamily="34" charset="0"/>
                <a:cs typeface="Arial" panose="020B0604020202020204" pitchFamily="34" charset="0"/>
              </a:rPr>
              <a:t>Product Strategy</a:t>
            </a:r>
          </a:p>
          <a:p>
            <a:pPr algn="just">
              <a:lnSpc>
                <a:spcPct val="200000"/>
              </a:lnSpc>
            </a:pPr>
            <a:r>
              <a:rPr lang="fi-FI" sz="999" u="none" dirty="0" smtClean="0">
                <a:solidFill>
                  <a:srgbClr val="25282D"/>
                </a:solidFill>
                <a:latin typeface="Arial" panose="020B0604020202020204" pitchFamily="34" charset="0"/>
                <a:cs typeface="Arial" panose="020B0604020202020204" pitchFamily="34" charset="0"/>
              </a:rPr>
              <a:t>Lifelong Learning</a:t>
            </a:r>
            <a:endParaRPr lang="en-US" sz="999" u="none" dirty="0" smtClean="0">
              <a:solidFill>
                <a:srgbClr val="25282D"/>
              </a:solidFill>
              <a:latin typeface="Arial" panose="020B0604020202020204" pitchFamily="34" charset="0"/>
              <a:cs typeface="Arial" panose="020B0604020202020204" pitchFamily="34" charset="0"/>
            </a:endParaRPr>
          </a:p>
          <a:p>
            <a:pPr algn="just">
              <a:lnSpc>
                <a:spcPct val="200000"/>
              </a:lnSpc>
            </a:pPr>
            <a:r>
              <a:rPr lang="en-US" sz="999" u="none" dirty="0" smtClean="0">
                <a:solidFill>
                  <a:srgbClr val="25282D"/>
                </a:solidFill>
                <a:latin typeface="Arial" panose="020B0604020202020204" pitchFamily="34" charset="0"/>
                <a:cs typeface="Arial" panose="020B0604020202020204" pitchFamily="34" charset="0"/>
              </a:rPr>
              <a:t>Focus</a:t>
            </a:r>
          </a:p>
          <a:p>
            <a:pPr algn="just">
              <a:lnSpc>
                <a:spcPct val="200000"/>
              </a:lnSpc>
            </a:pPr>
            <a:r>
              <a:rPr lang="fi-FI" sz="999" dirty="0" smtClean="0">
                <a:solidFill>
                  <a:srgbClr val="25282D"/>
                </a:solidFill>
                <a:latin typeface="Arial" panose="020B0604020202020204" pitchFamily="34" charset="0"/>
                <a:cs typeface="Arial" panose="020B0604020202020204" pitchFamily="34" charset="0"/>
              </a:rPr>
              <a:t>Big Picture</a:t>
            </a:r>
          </a:p>
          <a:p>
            <a:pPr algn="just">
              <a:lnSpc>
                <a:spcPct val="200000"/>
              </a:lnSpc>
            </a:pPr>
            <a:r>
              <a:rPr lang="fi-FI" sz="999" u="none" dirty="0" smtClean="0">
                <a:solidFill>
                  <a:srgbClr val="25282D"/>
                </a:solidFill>
                <a:latin typeface="Arial" panose="020B0604020202020204" pitchFamily="34" charset="0"/>
                <a:cs typeface="Arial" panose="020B0604020202020204" pitchFamily="34" charset="0"/>
              </a:rPr>
              <a:t>Caring</a:t>
            </a:r>
          </a:p>
          <a:p>
            <a:pPr algn="just">
              <a:lnSpc>
                <a:spcPct val="200000"/>
              </a:lnSpc>
            </a:pPr>
            <a:r>
              <a:rPr lang="fi-FI" sz="999" dirty="0" smtClean="0">
                <a:solidFill>
                  <a:srgbClr val="25282D"/>
                </a:solidFill>
                <a:latin typeface="Arial" panose="020B0604020202020204" pitchFamily="34" charset="0"/>
                <a:cs typeface="Arial" panose="020B0604020202020204" pitchFamily="34" charset="0"/>
              </a:rPr>
              <a:t>Passionate</a:t>
            </a:r>
            <a:endParaRPr lang="en-US" sz="999" u="none" dirty="0">
              <a:solidFill>
                <a:srgbClr val="25282D"/>
              </a:solidFill>
              <a:latin typeface="Arial" panose="020B0604020202020204" pitchFamily="34" charset="0"/>
              <a:cs typeface="Arial" panose="020B0604020202020204" pitchFamily="34" charset="0"/>
            </a:endParaRPr>
          </a:p>
        </p:txBody>
      </p:sp>
      <p:grpSp>
        <p:nvGrpSpPr>
          <p:cNvPr id="48" name="Group 47"/>
          <p:cNvGrpSpPr/>
          <p:nvPr/>
        </p:nvGrpSpPr>
        <p:grpSpPr>
          <a:xfrm>
            <a:off x="483446" y="4110815"/>
            <a:ext cx="3756993" cy="1788448"/>
            <a:chOff x="634620" y="3152727"/>
            <a:chExt cx="3756993" cy="1788448"/>
          </a:xfrm>
        </p:grpSpPr>
        <p:sp>
          <p:nvSpPr>
            <p:cNvPr id="45" name="TextBox 29"/>
            <p:cNvSpPr txBox="1"/>
            <p:nvPr/>
          </p:nvSpPr>
          <p:spPr>
            <a:xfrm>
              <a:off x="634620" y="3381248"/>
              <a:ext cx="1641067" cy="141064"/>
            </a:xfrm>
            <a:prstGeom prst="rect">
              <a:avLst/>
            </a:prstGeom>
          </p:spPr>
          <p:txBody>
            <a:bodyPr lIns="0" tIns="0" rIns="0" bIns="0" rtlCol="0" anchor="t">
              <a:spAutoFit/>
            </a:bodyPr>
            <a:lstStyle/>
            <a:p>
              <a:pPr marL="0" lvl="1" indent="0">
                <a:lnSpc>
                  <a:spcPts val="1120"/>
                </a:lnSpc>
                <a:spcBef>
                  <a:spcPct val="0"/>
                </a:spcBef>
              </a:pPr>
              <a:r>
                <a:rPr lang="en-US" sz="900" b="1" u="none" dirty="0" smtClean="0">
                  <a:solidFill>
                    <a:schemeClr val="accent1"/>
                  </a:solidFill>
                  <a:latin typeface="Arial" panose="020B0604020202020204" pitchFamily="34" charset="0"/>
                  <a:cs typeface="Arial" panose="020B0604020202020204" pitchFamily="34" charset="0"/>
                </a:rPr>
                <a:t>2000 </a:t>
              </a:r>
              <a:r>
                <a:rPr lang="en-US" sz="900" b="1" u="none" dirty="0">
                  <a:solidFill>
                    <a:schemeClr val="accent1"/>
                  </a:solidFill>
                  <a:latin typeface="Arial" panose="020B0604020202020204" pitchFamily="34" charset="0"/>
                  <a:cs typeface="Arial" panose="020B0604020202020204" pitchFamily="34" charset="0"/>
                </a:rPr>
                <a:t>- </a:t>
              </a:r>
              <a:r>
                <a:rPr lang="en-US" sz="900" b="1" u="none" dirty="0" smtClean="0">
                  <a:solidFill>
                    <a:schemeClr val="accent1"/>
                  </a:solidFill>
                  <a:latin typeface="Arial" panose="020B0604020202020204" pitchFamily="34" charset="0"/>
                  <a:cs typeface="Arial" panose="020B0604020202020204" pitchFamily="34" charset="0"/>
                </a:rPr>
                <a:t>Present</a:t>
              </a:r>
              <a:endParaRPr lang="en-US" sz="900" b="1" u="none" dirty="0">
                <a:solidFill>
                  <a:schemeClr val="accent1"/>
                </a:solidFill>
                <a:latin typeface="Arial" panose="020B0604020202020204" pitchFamily="34" charset="0"/>
                <a:cs typeface="Arial" panose="020B0604020202020204" pitchFamily="34" charset="0"/>
              </a:endParaRPr>
            </a:p>
          </p:txBody>
        </p:sp>
        <p:sp>
          <p:nvSpPr>
            <p:cNvPr id="46" name="TextBox 31"/>
            <p:cNvSpPr txBox="1"/>
            <p:nvPr/>
          </p:nvSpPr>
          <p:spPr>
            <a:xfrm>
              <a:off x="642574" y="3152727"/>
              <a:ext cx="3566160" cy="179536"/>
            </a:xfrm>
            <a:prstGeom prst="rect">
              <a:avLst/>
            </a:prstGeom>
          </p:spPr>
          <p:txBody>
            <a:bodyPr lIns="0" tIns="0" rIns="0" bIns="0" rtlCol="0" anchor="t">
              <a:spAutoFit/>
            </a:bodyPr>
            <a:lstStyle/>
            <a:p>
              <a:pPr>
                <a:lnSpc>
                  <a:spcPts val="1400"/>
                </a:lnSpc>
              </a:pPr>
              <a:r>
                <a:rPr lang="en-US" sz="1000" b="1" dirty="0" smtClean="0">
                  <a:latin typeface="Arial" panose="020B0604020202020204" pitchFamily="34" charset="0"/>
                  <a:cs typeface="Arial" panose="020B0604020202020204" pitchFamily="34" charset="0"/>
                </a:rPr>
                <a:t>Founder, Co-Chair / Bill &amp; Melinda Gates Foundation</a:t>
              </a:r>
              <a:endParaRPr lang="en-US" sz="1000" b="1" dirty="0">
                <a:latin typeface="Arial" panose="020B0604020202020204" pitchFamily="34" charset="0"/>
                <a:cs typeface="Arial" panose="020B0604020202020204" pitchFamily="34" charset="0"/>
              </a:endParaRPr>
            </a:p>
          </p:txBody>
        </p:sp>
        <p:sp>
          <p:nvSpPr>
            <p:cNvPr id="47" name="TextBox 28"/>
            <p:cNvSpPr txBox="1"/>
            <p:nvPr/>
          </p:nvSpPr>
          <p:spPr>
            <a:xfrm>
              <a:off x="642573" y="3556180"/>
              <a:ext cx="3749040" cy="1384995"/>
            </a:xfrm>
            <a:prstGeom prst="rect">
              <a:avLst/>
            </a:prstGeom>
          </p:spPr>
          <p:txBody>
            <a:bodyPr wrap="square" lIns="0" tIns="0" rIns="0" bIns="0" rtlCol="0" anchor="t">
              <a:spAutoFit/>
            </a:bodyPr>
            <a:lstStyle/>
            <a:p>
              <a:pPr marL="171450" indent="-171450">
                <a:buFont typeface="Arial" panose="020B0604020202020204" pitchFamily="34" charset="0"/>
                <a:buChar char="•"/>
              </a:pPr>
              <a:r>
                <a:rPr lang="en-US" sz="1000" dirty="0">
                  <a:latin typeface="Arial" panose="020B0604020202020204" pitchFamily="34" charset="0"/>
                  <a:cs typeface="Arial" panose="020B0604020202020204" pitchFamily="34" charset="0"/>
                </a:rPr>
                <a:t>Dedicated to alleviating extreme poverty and enhancing healthcare globally</a:t>
              </a:r>
            </a:p>
            <a:p>
              <a:pPr marL="171450" indent="-171450">
                <a:buFont typeface="Arial" panose="020B0604020202020204" pitchFamily="34" charset="0"/>
                <a:buChar char="•"/>
              </a:pPr>
              <a:r>
                <a:rPr lang="en-US" sz="1000" dirty="0">
                  <a:latin typeface="Arial" panose="020B0604020202020204" pitchFamily="34" charset="0"/>
                  <a:cs typeface="Arial" panose="020B0604020202020204" pitchFamily="34" charset="0"/>
                </a:rPr>
                <a:t>Grew $46.8 billion endowment</a:t>
              </a:r>
            </a:p>
            <a:p>
              <a:pPr marL="171450" indent="-171450">
                <a:buFont typeface="Arial" panose="020B0604020202020204" pitchFamily="34" charset="0"/>
                <a:buChar char="•"/>
              </a:pPr>
              <a:r>
                <a:rPr lang="en-US" sz="1000" dirty="0">
                  <a:latin typeface="Arial" panose="020B0604020202020204" pitchFamily="34" charset="0"/>
                  <a:cs typeface="Arial" panose="020B0604020202020204" pitchFamily="34" charset="0"/>
                </a:rPr>
                <a:t>Directed millions of dollars to support for agricultural development, contraception, and the treatment of infectious </a:t>
              </a:r>
              <a:r>
                <a:rPr lang="en-US" sz="1000" dirty="0" smtClean="0">
                  <a:latin typeface="Arial" panose="020B0604020202020204" pitchFamily="34" charset="0"/>
                  <a:cs typeface="Arial" panose="020B0604020202020204" pitchFamily="34" charset="0"/>
                </a:rPr>
                <a:t>diseases</a:t>
              </a:r>
              <a:endParaRPr lang="en-US" sz="1000" dirty="0">
                <a:latin typeface="Arial" panose="020B0604020202020204" pitchFamily="34" charset="0"/>
                <a:cs typeface="Arial" panose="020B0604020202020204" pitchFamily="34" charset="0"/>
              </a:endParaRPr>
            </a:p>
            <a:p>
              <a:pPr marL="171450" indent="-171450">
                <a:buFont typeface="Arial" panose="020B0604020202020204" pitchFamily="34" charset="0"/>
                <a:buChar char="•"/>
              </a:pPr>
              <a:r>
                <a:rPr lang="en-US" sz="1000" dirty="0">
                  <a:latin typeface="Arial" panose="020B0604020202020204" pitchFamily="34" charset="0"/>
                  <a:cs typeface="Arial" panose="020B0604020202020204" pitchFamily="34" charset="0"/>
                </a:rPr>
                <a:t>Developed a policy for open access to data and publications</a:t>
              </a:r>
            </a:p>
            <a:p>
              <a:pPr marL="171450" indent="-171450">
                <a:buFont typeface="Arial" panose="020B0604020202020204" pitchFamily="34" charset="0"/>
                <a:buChar char="•"/>
              </a:pPr>
              <a:r>
                <a:rPr lang="en-US" sz="1000" dirty="0">
                  <a:latin typeface="Arial" panose="020B0604020202020204" pitchFamily="34" charset="0"/>
                  <a:cs typeface="Arial" panose="020B0604020202020204" pitchFamily="34" charset="0"/>
                </a:rPr>
                <a:t>Spearheaded health research initiatives across all continents</a:t>
              </a:r>
            </a:p>
            <a:p>
              <a:pPr marL="171450" indent="-171450">
                <a:buFont typeface="Arial" panose="020B0604020202020204" pitchFamily="34" charset="0"/>
                <a:buChar char="•"/>
              </a:pPr>
              <a:r>
                <a:rPr lang="en-US" sz="1000" dirty="0">
                  <a:latin typeface="Arial" panose="020B0604020202020204" pitchFamily="34" charset="0"/>
                  <a:cs typeface="Arial" panose="020B0604020202020204" pitchFamily="34" charset="0"/>
                </a:rPr>
                <a:t>Signatory of The Giving Pledge</a:t>
              </a:r>
            </a:p>
          </p:txBody>
        </p:sp>
      </p:grpSp>
      <p:sp>
        <p:nvSpPr>
          <p:cNvPr id="49" name="TextBox 8"/>
          <p:cNvSpPr txBox="1"/>
          <p:nvPr/>
        </p:nvSpPr>
        <p:spPr>
          <a:xfrm>
            <a:off x="483446" y="6086088"/>
            <a:ext cx="2797792" cy="231538"/>
          </a:xfrm>
          <a:prstGeom prst="rect">
            <a:avLst/>
          </a:prstGeom>
        </p:spPr>
        <p:txBody>
          <a:bodyPr lIns="0" tIns="0" rIns="0" bIns="0" rtlCol="0" anchor="t">
            <a:spAutoFit/>
          </a:bodyPr>
          <a:lstStyle/>
          <a:p>
            <a:pPr marL="0" lvl="0" indent="0" algn="l">
              <a:lnSpc>
                <a:spcPts val="1839"/>
              </a:lnSpc>
            </a:pPr>
            <a:r>
              <a:rPr lang="en-US" sz="1400" dirty="0" smtClean="0">
                <a:solidFill>
                  <a:schemeClr val="accent1"/>
                </a:solidFill>
                <a:latin typeface="Arial" panose="020B0604020202020204" pitchFamily="34" charset="0"/>
                <a:cs typeface="Arial" panose="020B0604020202020204" pitchFamily="34" charset="0"/>
              </a:rPr>
              <a:t>Work Experience</a:t>
            </a:r>
            <a:endParaRPr lang="en-US" sz="1400" dirty="0">
              <a:solidFill>
                <a:schemeClr val="accent1"/>
              </a:solidFill>
              <a:latin typeface="Arial" panose="020B0604020202020204" pitchFamily="34" charset="0"/>
              <a:cs typeface="Arial" panose="020B0604020202020204" pitchFamily="34" charset="0"/>
            </a:endParaRPr>
          </a:p>
        </p:txBody>
      </p:sp>
      <p:grpSp>
        <p:nvGrpSpPr>
          <p:cNvPr id="50" name="Group 49"/>
          <p:cNvGrpSpPr/>
          <p:nvPr/>
        </p:nvGrpSpPr>
        <p:grpSpPr>
          <a:xfrm>
            <a:off x="483446" y="6483817"/>
            <a:ext cx="3756993" cy="1788448"/>
            <a:chOff x="634620" y="3152727"/>
            <a:chExt cx="3756993" cy="1788448"/>
          </a:xfrm>
        </p:grpSpPr>
        <p:sp>
          <p:nvSpPr>
            <p:cNvPr id="51" name="TextBox 29"/>
            <p:cNvSpPr txBox="1"/>
            <p:nvPr/>
          </p:nvSpPr>
          <p:spPr>
            <a:xfrm>
              <a:off x="634620" y="3381248"/>
              <a:ext cx="1641067" cy="141064"/>
            </a:xfrm>
            <a:prstGeom prst="rect">
              <a:avLst/>
            </a:prstGeom>
          </p:spPr>
          <p:txBody>
            <a:bodyPr lIns="0" tIns="0" rIns="0" bIns="0" rtlCol="0" anchor="t">
              <a:spAutoFit/>
            </a:bodyPr>
            <a:lstStyle/>
            <a:p>
              <a:pPr marL="0" lvl="1" indent="0">
                <a:lnSpc>
                  <a:spcPts val="1120"/>
                </a:lnSpc>
                <a:spcBef>
                  <a:spcPct val="0"/>
                </a:spcBef>
              </a:pPr>
              <a:r>
                <a:rPr lang="en-US" sz="900" b="1" u="none" dirty="0" smtClean="0">
                  <a:solidFill>
                    <a:schemeClr val="accent1"/>
                  </a:solidFill>
                  <a:latin typeface="Arial" panose="020B0604020202020204" pitchFamily="34" charset="0"/>
                  <a:cs typeface="Arial" panose="020B0604020202020204" pitchFamily="34" charset="0"/>
                </a:rPr>
                <a:t>1975 - 2000</a:t>
              </a:r>
              <a:endParaRPr lang="en-US" sz="900" b="1" u="none" dirty="0">
                <a:solidFill>
                  <a:schemeClr val="accent1"/>
                </a:solidFill>
                <a:latin typeface="Arial" panose="020B0604020202020204" pitchFamily="34" charset="0"/>
                <a:cs typeface="Arial" panose="020B0604020202020204" pitchFamily="34" charset="0"/>
              </a:endParaRPr>
            </a:p>
          </p:txBody>
        </p:sp>
        <p:sp>
          <p:nvSpPr>
            <p:cNvPr id="52" name="TextBox 31"/>
            <p:cNvSpPr txBox="1"/>
            <p:nvPr/>
          </p:nvSpPr>
          <p:spPr>
            <a:xfrm>
              <a:off x="642574" y="3152727"/>
              <a:ext cx="3566160" cy="179536"/>
            </a:xfrm>
            <a:prstGeom prst="rect">
              <a:avLst/>
            </a:prstGeom>
          </p:spPr>
          <p:txBody>
            <a:bodyPr lIns="0" tIns="0" rIns="0" bIns="0" rtlCol="0" anchor="t">
              <a:spAutoFit/>
            </a:bodyPr>
            <a:lstStyle/>
            <a:p>
              <a:pPr>
                <a:lnSpc>
                  <a:spcPts val="1400"/>
                </a:lnSpc>
              </a:pPr>
              <a:r>
                <a:rPr lang="en-US" sz="1000" b="1" dirty="0" smtClean="0">
                  <a:latin typeface="Arial" panose="020B0604020202020204" pitchFamily="34" charset="0"/>
                  <a:cs typeface="Arial" panose="020B0604020202020204" pitchFamily="34" charset="0"/>
                </a:rPr>
                <a:t>Founder, CEO / Microsoft</a:t>
              </a:r>
              <a:endParaRPr lang="en-US" sz="1000" b="1" dirty="0">
                <a:latin typeface="Arial" panose="020B0604020202020204" pitchFamily="34" charset="0"/>
                <a:cs typeface="Arial" panose="020B0604020202020204" pitchFamily="34" charset="0"/>
              </a:endParaRPr>
            </a:p>
          </p:txBody>
        </p:sp>
        <p:sp>
          <p:nvSpPr>
            <p:cNvPr id="53" name="TextBox 28"/>
            <p:cNvSpPr txBox="1"/>
            <p:nvPr/>
          </p:nvSpPr>
          <p:spPr>
            <a:xfrm>
              <a:off x="642573" y="3556180"/>
              <a:ext cx="3749040" cy="1384995"/>
            </a:xfrm>
            <a:prstGeom prst="rect">
              <a:avLst/>
            </a:prstGeom>
          </p:spPr>
          <p:txBody>
            <a:bodyPr wrap="square" lIns="0" tIns="0" rIns="0" bIns="0" rtlCol="0" anchor="t">
              <a:spAutoFit/>
            </a:bodyPr>
            <a:lstStyle/>
            <a:p>
              <a:pPr marL="171450" indent="-171450">
                <a:buFont typeface="Arial" panose="020B0604020202020204" pitchFamily="34" charset="0"/>
                <a:buChar char="•"/>
              </a:pPr>
              <a:r>
                <a:rPr lang="en-US" sz="1000" dirty="0">
                  <a:latin typeface="Arial" panose="020B0604020202020204" pitchFamily="34" charset="0"/>
                  <a:cs typeface="Arial" panose="020B0604020202020204" pitchFamily="34" charset="0"/>
                </a:rPr>
                <a:t>Created the PC DOS operating system in collaboration with </a:t>
              </a:r>
              <a:r>
                <a:rPr lang="en-US" sz="1000" dirty="0" smtClean="0">
                  <a:latin typeface="Arial" panose="020B0604020202020204" pitchFamily="34" charset="0"/>
                  <a:cs typeface="Arial" panose="020B0604020202020204" pitchFamily="34" charset="0"/>
                </a:rPr>
                <a:t>IBM</a:t>
              </a:r>
              <a:endParaRPr lang="en-US" sz="1000" dirty="0">
                <a:latin typeface="Arial" panose="020B0604020202020204" pitchFamily="34" charset="0"/>
                <a:cs typeface="Arial" panose="020B0604020202020204" pitchFamily="34" charset="0"/>
              </a:endParaRPr>
            </a:p>
            <a:p>
              <a:pPr marL="171450" indent="-171450">
                <a:buFont typeface="Arial" panose="020B0604020202020204" pitchFamily="34" charset="0"/>
                <a:buChar char="•"/>
              </a:pPr>
              <a:r>
                <a:rPr lang="en-US" sz="1000" dirty="0">
                  <a:latin typeface="Arial" panose="020B0604020202020204" pitchFamily="34" charset="0"/>
                  <a:cs typeface="Arial" panose="020B0604020202020204" pitchFamily="34" charset="0"/>
                </a:rPr>
                <a:t>Built operating system Microsoft Windows</a:t>
              </a:r>
            </a:p>
            <a:p>
              <a:pPr marL="171450" indent="-171450">
                <a:buFont typeface="Arial" panose="020B0604020202020204" pitchFamily="34" charset="0"/>
                <a:buChar char="•"/>
              </a:pPr>
              <a:r>
                <a:rPr lang="en-US" sz="1000" dirty="0">
                  <a:latin typeface="Arial" panose="020B0604020202020204" pitchFamily="34" charset="0"/>
                  <a:cs typeface="Arial" panose="020B0604020202020204" pitchFamily="34" charset="0"/>
                </a:rPr>
                <a:t>Grew Windows to 90% market share of personal computer operating systems</a:t>
              </a:r>
            </a:p>
            <a:p>
              <a:pPr marL="171450" indent="-171450">
                <a:buFont typeface="Arial" panose="020B0604020202020204" pitchFamily="34" charset="0"/>
                <a:buChar char="•"/>
              </a:pPr>
              <a:r>
                <a:rPr lang="en-US" sz="1000" dirty="0">
                  <a:latin typeface="Arial" panose="020B0604020202020204" pitchFamily="34" charset="0"/>
                  <a:cs typeface="Arial" panose="020B0604020202020204" pitchFamily="34" charset="0"/>
                </a:rPr>
                <a:t>Supervised the purchasing of Forethought, Inc.</a:t>
              </a:r>
            </a:p>
            <a:p>
              <a:pPr marL="171450" indent="-171450">
                <a:buFont typeface="Arial" panose="020B0604020202020204" pitchFamily="34" charset="0"/>
                <a:buChar char="•"/>
              </a:pPr>
              <a:r>
                <a:rPr lang="en-US" sz="1000" dirty="0">
                  <a:latin typeface="Arial" panose="020B0604020202020204" pitchFamily="34" charset="0"/>
                  <a:cs typeface="Arial" panose="020B0604020202020204" pitchFamily="34" charset="0"/>
                </a:rPr>
                <a:t>Supervised the creation of Microsoft Office</a:t>
              </a:r>
            </a:p>
            <a:p>
              <a:pPr marL="171450" indent="-171450">
                <a:buFont typeface="Arial" panose="020B0604020202020204" pitchFamily="34" charset="0"/>
                <a:buChar char="•"/>
              </a:pPr>
              <a:r>
                <a:rPr lang="en-US" sz="1000" dirty="0">
                  <a:latin typeface="Arial" panose="020B0604020202020204" pitchFamily="34" charset="0"/>
                  <a:cs typeface="Arial" panose="020B0604020202020204" pitchFamily="34" charset="0"/>
                </a:rPr>
                <a:t>Grew revenue in 2000 to $22.96 </a:t>
              </a:r>
              <a:r>
                <a:rPr lang="en-US" sz="1000" dirty="0" smtClean="0">
                  <a:latin typeface="Arial" panose="020B0604020202020204" pitchFamily="34" charset="0"/>
                  <a:cs typeface="Arial" panose="020B0604020202020204" pitchFamily="34" charset="0"/>
                </a:rPr>
                <a:t>billion</a:t>
              </a:r>
              <a:endParaRPr lang="en-US" sz="1000" dirty="0">
                <a:latin typeface="Arial" panose="020B0604020202020204" pitchFamily="34" charset="0"/>
                <a:cs typeface="Arial" panose="020B0604020202020204" pitchFamily="34" charset="0"/>
              </a:endParaRPr>
            </a:p>
            <a:p>
              <a:pPr marL="171450" indent="-171450">
                <a:buFont typeface="Arial" panose="020B0604020202020204" pitchFamily="34" charset="0"/>
                <a:buChar char="•"/>
              </a:pPr>
              <a:r>
                <a:rPr lang="en-US" sz="1000" dirty="0">
                  <a:latin typeface="Arial" panose="020B0604020202020204" pitchFamily="34" charset="0"/>
                  <a:cs typeface="Arial" panose="020B0604020202020204" pitchFamily="34" charset="0"/>
                </a:rPr>
                <a:t>Grew Microsoft's workforce to around 55,000 </a:t>
              </a:r>
              <a:r>
                <a:rPr lang="en-US" sz="1000" dirty="0" smtClean="0">
                  <a:latin typeface="Arial" panose="020B0604020202020204" pitchFamily="34" charset="0"/>
                  <a:cs typeface="Arial" panose="020B0604020202020204" pitchFamily="34" charset="0"/>
                </a:rPr>
                <a:t>people</a:t>
              </a:r>
              <a:endParaRPr lang="en-US" sz="1000" dirty="0">
                <a:latin typeface="Arial" panose="020B0604020202020204" pitchFamily="34" charset="0"/>
                <a:cs typeface="Arial" panose="020B0604020202020204" pitchFamily="34" charset="0"/>
              </a:endParaRPr>
            </a:p>
          </p:txBody>
        </p:sp>
      </p:grpSp>
      <p:sp>
        <p:nvSpPr>
          <p:cNvPr id="59" name="TextBox 8"/>
          <p:cNvSpPr txBox="1"/>
          <p:nvPr/>
        </p:nvSpPr>
        <p:spPr>
          <a:xfrm>
            <a:off x="482753" y="8428236"/>
            <a:ext cx="2797792" cy="231538"/>
          </a:xfrm>
          <a:prstGeom prst="rect">
            <a:avLst/>
          </a:prstGeom>
        </p:spPr>
        <p:txBody>
          <a:bodyPr lIns="0" tIns="0" rIns="0" bIns="0" rtlCol="0" anchor="t">
            <a:spAutoFit/>
          </a:bodyPr>
          <a:lstStyle/>
          <a:p>
            <a:pPr marL="0" lvl="0" indent="0" algn="l">
              <a:lnSpc>
                <a:spcPts val="1839"/>
              </a:lnSpc>
            </a:pPr>
            <a:r>
              <a:rPr lang="en-US" sz="1400" dirty="0" smtClean="0">
                <a:solidFill>
                  <a:schemeClr val="accent1"/>
                </a:solidFill>
                <a:latin typeface="Arial" panose="020B0604020202020204" pitchFamily="34" charset="0"/>
                <a:cs typeface="Arial" panose="020B0604020202020204" pitchFamily="34" charset="0"/>
              </a:rPr>
              <a:t>Additional Experience</a:t>
            </a:r>
            <a:endParaRPr lang="en-US" sz="1400" dirty="0">
              <a:solidFill>
                <a:schemeClr val="accent1"/>
              </a:solidFill>
              <a:latin typeface="Arial" panose="020B0604020202020204" pitchFamily="34" charset="0"/>
              <a:cs typeface="Arial" panose="020B0604020202020204" pitchFamily="34" charset="0"/>
            </a:endParaRPr>
          </a:p>
        </p:txBody>
      </p:sp>
      <p:sp>
        <p:nvSpPr>
          <p:cNvPr id="63" name="TextBox 28"/>
          <p:cNvSpPr txBox="1"/>
          <p:nvPr/>
        </p:nvSpPr>
        <p:spPr>
          <a:xfrm>
            <a:off x="490706" y="8820342"/>
            <a:ext cx="3749040" cy="615553"/>
          </a:xfrm>
          <a:prstGeom prst="rect">
            <a:avLst/>
          </a:prstGeom>
        </p:spPr>
        <p:txBody>
          <a:bodyPr wrap="square" lIns="0" tIns="0" rIns="0" bIns="0" rtlCol="0" anchor="t">
            <a:spAutoFit/>
          </a:bodyPr>
          <a:lstStyle/>
          <a:p>
            <a:pPr marL="171450" indent="-171450">
              <a:buFont typeface="Arial" panose="020B0604020202020204" pitchFamily="34" charset="0"/>
              <a:buChar char="•"/>
            </a:pPr>
            <a:r>
              <a:rPr lang="fi-FI" sz="1000" dirty="0" smtClean="0">
                <a:latin typeface="Arial" panose="020B0604020202020204" pitchFamily="34" charset="0"/>
                <a:cs typeface="Arial" panose="020B0604020202020204" pitchFamily="34" charset="0"/>
              </a:rPr>
              <a:t>Founder of bgC3, a think tank and research company</a:t>
            </a:r>
          </a:p>
          <a:p>
            <a:pPr marL="171450" indent="-171450">
              <a:buFont typeface="Arial" panose="020B0604020202020204" pitchFamily="34" charset="0"/>
              <a:buChar char="•"/>
            </a:pPr>
            <a:r>
              <a:rPr lang="fi-FI" sz="1000" dirty="0" smtClean="0">
                <a:latin typeface="Arial" panose="020B0604020202020204" pitchFamily="34" charset="0"/>
                <a:cs typeface="Arial" panose="020B0604020202020204" pitchFamily="34" charset="0"/>
              </a:rPr>
              <a:t>Founder of Branded Enterntainment Network, a marketing and licensing company</a:t>
            </a:r>
          </a:p>
          <a:p>
            <a:pPr marL="171450" indent="-171450">
              <a:buFont typeface="Arial" panose="020B0604020202020204" pitchFamily="34" charset="0"/>
              <a:buChar char="•"/>
            </a:pPr>
            <a:r>
              <a:rPr lang="fi-FI" sz="1000" dirty="0" smtClean="0">
                <a:latin typeface="Arial" panose="020B0604020202020204" pitchFamily="34" charset="0"/>
                <a:cs typeface="Arial" panose="020B0604020202020204" pitchFamily="34" charset="0"/>
              </a:rPr>
              <a:t>Founder of TerraPower, a nuclear reactor design company</a:t>
            </a:r>
          </a:p>
        </p:txBody>
      </p:sp>
      <p:sp>
        <p:nvSpPr>
          <p:cNvPr id="64" name="TextBox 8"/>
          <p:cNvSpPr txBox="1"/>
          <p:nvPr/>
        </p:nvSpPr>
        <p:spPr>
          <a:xfrm>
            <a:off x="482472" y="2418762"/>
            <a:ext cx="2797792" cy="231538"/>
          </a:xfrm>
          <a:prstGeom prst="rect">
            <a:avLst/>
          </a:prstGeom>
        </p:spPr>
        <p:txBody>
          <a:bodyPr lIns="0" tIns="0" rIns="0" bIns="0" rtlCol="0" anchor="t">
            <a:spAutoFit/>
          </a:bodyPr>
          <a:lstStyle/>
          <a:p>
            <a:pPr marL="0" lvl="0" indent="0" algn="l">
              <a:lnSpc>
                <a:spcPts val="1839"/>
              </a:lnSpc>
            </a:pPr>
            <a:r>
              <a:rPr lang="en-US" sz="1400" dirty="0" smtClean="0">
                <a:solidFill>
                  <a:schemeClr val="accent1"/>
                </a:solidFill>
                <a:latin typeface="Arial" panose="020B0604020202020204" pitchFamily="34" charset="0"/>
                <a:cs typeface="Arial" panose="020B0604020202020204" pitchFamily="34" charset="0"/>
              </a:rPr>
              <a:t>Summary</a:t>
            </a:r>
            <a:endParaRPr lang="en-US" sz="1400" dirty="0">
              <a:solidFill>
                <a:schemeClr val="accent1"/>
              </a:solidFill>
              <a:latin typeface="Arial" panose="020B0604020202020204" pitchFamily="34" charset="0"/>
              <a:cs typeface="Arial" panose="020B0604020202020204" pitchFamily="34" charset="0"/>
            </a:endParaRPr>
          </a:p>
        </p:txBody>
      </p:sp>
      <p:sp>
        <p:nvSpPr>
          <p:cNvPr id="65" name="TextBox 28"/>
          <p:cNvSpPr txBox="1"/>
          <p:nvPr/>
        </p:nvSpPr>
        <p:spPr>
          <a:xfrm>
            <a:off x="493512" y="2746675"/>
            <a:ext cx="3749040" cy="615553"/>
          </a:xfrm>
          <a:prstGeom prst="rect">
            <a:avLst/>
          </a:prstGeom>
        </p:spPr>
        <p:txBody>
          <a:bodyPr wrap="square" lIns="0" tIns="0" rIns="0" bIns="0" rtlCol="0" anchor="t">
            <a:spAutoFit/>
          </a:bodyPr>
          <a:lstStyle/>
          <a:p>
            <a:r>
              <a:rPr lang="fi-FI" sz="1000" dirty="0" smtClean="0">
                <a:latin typeface="Arial" panose="020B0604020202020204" pitchFamily="34" charset="0"/>
                <a:cs typeface="Arial" panose="020B0604020202020204" pitchFamily="34" charset="0"/>
              </a:rPr>
              <a:t>Founded the software company, Microsoft, with Paul Allen, and spent 13 years as world’s richest man from 1995 to 2008. He stepped down as chairman in 2004 to focus on charitable work through the Bill and Melinda Gates Foundation.</a:t>
            </a:r>
            <a:endParaRPr lang="en-US" sz="1000" dirty="0">
              <a:latin typeface="Arial" panose="020B0604020202020204" pitchFamily="34" charset="0"/>
              <a:cs typeface="Arial" panose="020B0604020202020204" pitchFamily="34" charset="0"/>
            </a:endParaRPr>
          </a:p>
        </p:txBody>
      </p:sp>
      <p:sp>
        <p:nvSpPr>
          <p:cNvPr id="67" name="TextBox 38"/>
          <p:cNvSpPr txBox="1"/>
          <p:nvPr/>
        </p:nvSpPr>
        <p:spPr>
          <a:xfrm>
            <a:off x="5296394" y="3915436"/>
            <a:ext cx="1760572" cy="179536"/>
          </a:xfrm>
          <a:prstGeom prst="rect">
            <a:avLst/>
          </a:prstGeom>
        </p:spPr>
        <p:txBody>
          <a:bodyPr lIns="0" tIns="0" rIns="0" bIns="0" rtlCol="0" anchor="t">
            <a:spAutoFit/>
          </a:bodyPr>
          <a:lstStyle/>
          <a:p>
            <a:pPr>
              <a:lnSpc>
                <a:spcPts val="1400"/>
              </a:lnSpc>
            </a:pPr>
            <a:r>
              <a:rPr lang="en-US" sz="1000" dirty="0" smtClean="0">
                <a:solidFill>
                  <a:srgbClr val="25282D"/>
                </a:solidFill>
                <a:latin typeface="Arial" panose="020B0604020202020204" pitchFamily="34" charset="0"/>
                <a:cs typeface="Arial" panose="020B0604020202020204" pitchFamily="34" charset="0"/>
              </a:rPr>
              <a:t>Linkedin.com/in/</a:t>
            </a:r>
            <a:r>
              <a:rPr lang="en-US" sz="1000" dirty="0" err="1" smtClean="0">
                <a:solidFill>
                  <a:srgbClr val="25282D"/>
                </a:solidFill>
                <a:latin typeface="Arial" panose="020B0604020202020204" pitchFamily="34" charset="0"/>
                <a:cs typeface="Arial" panose="020B0604020202020204" pitchFamily="34" charset="0"/>
              </a:rPr>
              <a:t>williamhgates</a:t>
            </a:r>
            <a:endParaRPr lang="en-US" sz="1000" dirty="0">
              <a:solidFill>
                <a:srgbClr val="25282D"/>
              </a:solidFill>
              <a:latin typeface="Arial" panose="020B0604020202020204" pitchFamily="34" charset="0"/>
              <a:cs typeface="Arial" panose="020B0604020202020204" pitchFamily="34" charset="0"/>
            </a:endParaRPr>
          </a:p>
        </p:txBody>
      </p:sp>
      <p:grpSp>
        <p:nvGrpSpPr>
          <p:cNvPr id="68" name="Group 67"/>
          <p:cNvGrpSpPr/>
          <p:nvPr/>
        </p:nvGrpSpPr>
        <p:grpSpPr>
          <a:xfrm>
            <a:off x="4945305" y="4882084"/>
            <a:ext cx="2362184" cy="1066949"/>
            <a:chOff x="3018925" y="10248444"/>
            <a:chExt cx="1782103" cy="1066949"/>
          </a:xfrm>
        </p:grpSpPr>
        <p:sp>
          <p:nvSpPr>
            <p:cNvPr id="69" name="TextBox 34"/>
            <p:cNvSpPr txBox="1"/>
            <p:nvPr/>
          </p:nvSpPr>
          <p:spPr>
            <a:xfrm>
              <a:off x="3018925" y="10481831"/>
              <a:ext cx="1782103" cy="833562"/>
            </a:xfrm>
            <a:prstGeom prst="rect">
              <a:avLst/>
            </a:prstGeom>
          </p:spPr>
          <p:txBody>
            <a:bodyPr wrap="square" lIns="0" tIns="0" rIns="0" bIns="0" rtlCol="0" anchor="t">
              <a:spAutoFit/>
            </a:bodyPr>
            <a:lstStyle/>
            <a:p>
              <a:pPr>
                <a:lnSpc>
                  <a:spcPts val="1260"/>
                </a:lnSpc>
              </a:pPr>
              <a:r>
                <a:rPr lang="fi-FI" sz="1000" dirty="0" smtClean="0">
                  <a:latin typeface="Arial" panose="020B0604020202020204" pitchFamily="34" charset="0"/>
                  <a:cs typeface="Arial" panose="020B0604020202020204" pitchFamily="34" charset="0"/>
                </a:rPr>
                <a:t>1973-1975</a:t>
              </a:r>
              <a:endParaRPr lang="en-US" sz="1000" dirty="0" smtClean="0">
                <a:latin typeface="Arial" panose="020B0604020202020204" pitchFamily="34" charset="0"/>
                <a:cs typeface="Arial" panose="020B0604020202020204" pitchFamily="34" charset="0"/>
              </a:endParaRPr>
            </a:p>
            <a:p>
              <a:pPr>
                <a:lnSpc>
                  <a:spcPts val="1260"/>
                </a:lnSpc>
              </a:pPr>
              <a:r>
                <a:rPr lang="en-US" sz="1000" dirty="0" smtClean="0">
                  <a:latin typeface="Arial" panose="020B0604020202020204" pitchFamily="34" charset="0"/>
                  <a:cs typeface="Arial" panose="020B0604020202020204" pitchFamily="34" charset="0"/>
                </a:rPr>
                <a:t>Harvard University</a:t>
              </a:r>
            </a:p>
            <a:p>
              <a:pPr marL="171450" indent="-171450">
                <a:lnSpc>
                  <a:spcPts val="1260"/>
                </a:lnSpc>
                <a:buFont typeface="Arial" panose="020B0604020202020204" pitchFamily="34" charset="0"/>
                <a:buChar char="•"/>
              </a:pPr>
              <a:r>
                <a:rPr lang="fi-FI" sz="1000" dirty="0" smtClean="0">
                  <a:latin typeface="Arial" panose="020B0604020202020204" pitchFamily="34" charset="0"/>
                  <a:cs typeface="Arial" panose="020B0604020202020204" pitchFamily="34" charset="0"/>
                </a:rPr>
                <a:t>1500 SAT score</a:t>
              </a:r>
            </a:p>
            <a:p>
              <a:pPr marL="171450" indent="-171450">
                <a:lnSpc>
                  <a:spcPts val="1260"/>
                </a:lnSpc>
                <a:buFont typeface="Arial" panose="020B0604020202020204" pitchFamily="34" charset="0"/>
                <a:buChar char="•"/>
              </a:pPr>
              <a:r>
                <a:rPr lang="fi-FI" sz="1000" dirty="0" smtClean="0">
                  <a:latin typeface="Arial" panose="020B0604020202020204" pitchFamily="34" charset="0"/>
                  <a:cs typeface="Arial" panose="020B0604020202020204" pitchFamily="34" charset="0"/>
                </a:rPr>
                <a:t>Graduate-level courses in Computer Science and Mathematics</a:t>
              </a:r>
              <a:endParaRPr lang="en-US" sz="1000" dirty="0">
                <a:latin typeface="Arial" panose="020B0604020202020204" pitchFamily="34" charset="0"/>
                <a:cs typeface="Arial" panose="020B0604020202020204" pitchFamily="34" charset="0"/>
              </a:endParaRPr>
            </a:p>
          </p:txBody>
        </p:sp>
        <p:sp>
          <p:nvSpPr>
            <p:cNvPr id="70" name="TextBox 35"/>
            <p:cNvSpPr txBox="1"/>
            <p:nvPr/>
          </p:nvSpPr>
          <p:spPr>
            <a:xfrm>
              <a:off x="3018925" y="10248444"/>
              <a:ext cx="1631766" cy="179536"/>
            </a:xfrm>
            <a:prstGeom prst="rect">
              <a:avLst/>
            </a:prstGeom>
          </p:spPr>
          <p:txBody>
            <a:bodyPr lIns="0" tIns="0" rIns="0" bIns="0" rtlCol="0" anchor="t">
              <a:spAutoFit/>
            </a:bodyPr>
            <a:lstStyle/>
            <a:p>
              <a:pPr>
                <a:lnSpc>
                  <a:spcPts val="1400"/>
                </a:lnSpc>
              </a:pPr>
              <a:r>
                <a:rPr lang="en-US" sz="1000" b="1" dirty="0" smtClean="0">
                  <a:latin typeface="Arial" panose="020B0604020202020204" pitchFamily="34" charset="0"/>
                  <a:cs typeface="Arial" panose="020B0604020202020204" pitchFamily="34" charset="0"/>
                </a:rPr>
                <a:t>Pre-Law (incomplete)</a:t>
              </a:r>
              <a:endParaRPr lang="en-US" sz="1000" b="1" dirty="0">
                <a:latin typeface="Arial" panose="020B0604020202020204" pitchFamily="34" charset="0"/>
                <a:cs typeface="Arial" panose="020B0604020202020204" pitchFamily="34" charset="0"/>
              </a:endParaRPr>
            </a:p>
          </p:txBody>
        </p:sp>
      </p:grpSp>
      <p:sp>
        <p:nvSpPr>
          <p:cNvPr id="39" name="Freeform 38"/>
          <p:cNvSpPr>
            <a:spLocks noEditPoints="1"/>
          </p:cNvSpPr>
          <p:nvPr/>
        </p:nvSpPr>
        <p:spPr bwMode="auto">
          <a:xfrm flipH="1">
            <a:off x="4966269" y="3523310"/>
            <a:ext cx="116646" cy="176230"/>
          </a:xfrm>
          <a:custGeom>
            <a:avLst/>
            <a:gdLst>
              <a:gd name="T0" fmla="*/ 228 w 267"/>
              <a:gd name="T1" fmla="*/ 39 h 400"/>
              <a:gd name="T2" fmla="*/ 133 w 267"/>
              <a:gd name="T3" fmla="*/ 0 h 400"/>
              <a:gd name="T4" fmla="*/ 39 w 267"/>
              <a:gd name="T5" fmla="*/ 39 h 400"/>
              <a:gd name="T6" fmla="*/ 0 w 267"/>
              <a:gd name="T7" fmla="*/ 133 h 400"/>
              <a:gd name="T8" fmla="*/ 9 w 267"/>
              <a:gd name="T9" fmla="*/ 180 h 400"/>
              <a:gd name="T10" fmla="*/ 104 w 267"/>
              <a:gd name="T11" fmla="*/ 382 h 400"/>
              <a:gd name="T12" fmla="*/ 116 w 267"/>
              <a:gd name="T13" fmla="*/ 395 h 400"/>
              <a:gd name="T14" fmla="*/ 133 w 267"/>
              <a:gd name="T15" fmla="*/ 400 h 400"/>
              <a:gd name="T16" fmla="*/ 151 w 267"/>
              <a:gd name="T17" fmla="*/ 395 h 400"/>
              <a:gd name="T18" fmla="*/ 163 w 267"/>
              <a:gd name="T19" fmla="*/ 382 h 400"/>
              <a:gd name="T20" fmla="*/ 258 w 267"/>
              <a:gd name="T21" fmla="*/ 180 h 400"/>
              <a:gd name="T22" fmla="*/ 267 w 267"/>
              <a:gd name="T23" fmla="*/ 133 h 400"/>
              <a:gd name="T24" fmla="*/ 228 w 267"/>
              <a:gd name="T25" fmla="*/ 39 h 400"/>
              <a:gd name="T26" fmla="*/ 181 w 267"/>
              <a:gd name="T27" fmla="*/ 181 h 400"/>
              <a:gd name="T28" fmla="*/ 133 w 267"/>
              <a:gd name="T29" fmla="*/ 200 h 400"/>
              <a:gd name="T30" fmla="*/ 86 w 267"/>
              <a:gd name="T31" fmla="*/ 181 h 400"/>
              <a:gd name="T32" fmla="*/ 67 w 267"/>
              <a:gd name="T33" fmla="*/ 133 h 400"/>
              <a:gd name="T34" fmla="*/ 86 w 267"/>
              <a:gd name="T35" fmla="*/ 86 h 400"/>
              <a:gd name="T36" fmla="*/ 133 w 267"/>
              <a:gd name="T37" fmla="*/ 67 h 400"/>
              <a:gd name="T38" fmla="*/ 181 w 267"/>
              <a:gd name="T39" fmla="*/ 86 h 400"/>
              <a:gd name="T40" fmla="*/ 200 w 267"/>
              <a:gd name="T41" fmla="*/ 133 h 400"/>
              <a:gd name="T42" fmla="*/ 181 w 267"/>
              <a:gd name="T43" fmla="*/ 181 h 400"/>
              <a:gd name="T44" fmla="*/ 181 w 267"/>
              <a:gd name="T45" fmla="*/ 181 h 400"/>
              <a:gd name="T46" fmla="*/ 181 w 267"/>
              <a:gd name="T47" fmla="*/ 181 h 4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267" h="400">
                <a:moveTo>
                  <a:pt x="228" y="39"/>
                </a:moveTo>
                <a:cubicBezTo>
                  <a:pt x="202" y="13"/>
                  <a:pt x="170" y="0"/>
                  <a:pt x="133" y="0"/>
                </a:cubicBezTo>
                <a:cubicBezTo>
                  <a:pt x="97" y="0"/>
                  <a:pt x="65" y="13"/>
                  <a:pt x="39" y="39"/>
                </a:cubicBezTo>
                <a:cubicBezTo>
                  <a:pt x="13" y="65"/>
                  <a:pt x="0" y="97"/>
                  <a:pt x="0" y="133"/>
                </a:cubicBezTo>
                <a:cubicBezTo>
                  <a:pt x="0" y="152"/>
                  <a:pt x="3" y="168"/>
                  <a:pt x="9" y="180"/>
                </a:cubicBezTo>
                <a:cubicBezTo>
                  <a:pt x="104" y="382"/>
                  <a:pt x="104" y="382"/>
                  <a:pt x="104" y="382"/>
                </a:cubicBezTo>
                <a:cubicBezTo>
                  <a:pt x="106" y="388"/>
                  <a:pt x="110" y="392"/>
                  <a:pt x="116" y="395"/>
                </a:cubicBezTo>
                <a:cubicBezTo>
                  <a:pt x="121" y="399"/>
                  <a:pt x="127" y="400"/>
                  <a:pt x="133" y="400"/>
                </a:cubicBezTo>
                <a:cubicBezTo>
                  <a:pt x="140" y="400"/>
                  <a:pt x="146" y="399"/>
                  <a:pt x="151" y="395"/>
                </a:cubicBezTo>
                <a:cubicBezTo>
                  <a:pt x="157" y="392"/>
                  <a:pt x="161" y="388"/>
                  <a:pt x="163" y="382"/>
                </a:cubicBezTo>
                <a:cubicBezTo>
                  <a:pt x="258" y="180"/>
                  <a:pt x="258" y="180"/>
                  <a:pt x="258" y="180"/>
                </a:cubicBezTo>
                <a:cubicBezTo>
                  <a:pt x="264" y="168"/>
                  <a:pt x="267" y="152"/>
                  <a:pt x="267" y="133"/>
                </a:cubicBezTo>
                <a:cubicBezTo>
                  <a:pt x="267" y="97"/>
                  <a:pt x="254" y="65"/>
                  <a:pt x="228" y="39"/>
                </a:cubicBezTo>
                <a:close/>
                <a:moveTo>
                  <a:pt x="181" y="181"/>
                </a:moveTo>
                <a:cubicBezTo>
                  <a:pt x="168" y="194"/>
                  <a:pt x="152" y="200"/>
                  <a:pt x="133" y="200"/>
                </a:cubicBezTo>
                <a:cubicBezTo>
                  <a:pt x="115" y="200"/>
                  <a:pt x="99" y="194"/>
                  <a:pt x="86" y="181"/>
                </a:cubicBezTo>
                <a:cubicBezTo>
                  <a:pt x="73" y="168"/>
                  <a:pt x="67" y="152"/>
                  <a:pt x="67" y="133"/>
                </a:cubicBezTo>
                <a:cubicBezTo>
                  <a:pt x="67" y="115"/>
                  <a:pt x="73" y="99"/>
                  <a:pt x="86" y="86"/>
                </a:cubicBezTo>
                <a:cubicBezTo>
                  <a:pt x="99" y="73"/>
                  <a:pt x="115" y="67"/>
                  <a:pt x="133" y="67"/>
                </a:cubicBezTo>
                <a:cubicBezTo>
                  <a:pt x="152" y="67"/>
                  <a:pt x="168" y="73"/>
                  <a:pt x="181" y="86"/>
                </a:cubicBezTo>
                <a:cubicBezTo>
                  <a:pt x="194" y="99"/>
                  <a:pt x="200" y="115"/>
                  <a:pt x="200" y="133"/>
                </a:cubicBezTo>
                <a:cubicBezTo>
                  <a:pt x="200" y="152"/>
                  <a:pt x="194" y="168"/>
                  <a:pt x="181" y="181"/>
                </a:cubicBezTo>
                <a:close/>
                <a:moveTo>
                  <a:pt x="181" y="181"/>
                </a:moveTo>
                <a:cubicBezTo>
                  <a:pt x="181" y="181"/>
                  <a:pt x="181" y="181"/>
                  <a:pt x="181" y="181"/>
                </a:cubicBezTo>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40" name="Freeform 39"/>
          <p:cNvSpPr>
            <a:spLocks noEditPoints="1"/>
          </p:cNvSpPr>
          <p:nvPr/>
        </p:nvSpPr>
        <p:spPr bwMode="auto">
          <a:xfrm rot="5400000" flipH="1">
            <a:off x="4965481" y="3143390"/>
            <a:ext cx="118222" cy="118222"/>
          </a:xfrm>
          <a:custGeom>
            <a:avLst/>
            <a:gdLst>
              <a:gd name="T0" fmla="*/ 366 w 367"/>
              <a:gd name="T1" fmla="*/ 284 h 367"/>
              <a:gd name="T2" fmla="*/ 346 w 367"/>
              <a:gd name="T3" fmla="*/ 271 h 367"/>
              <a:gd name="T4" fmla="*/ 332 w 367"/>
              <a:gd name="T5" fmla="*/ 263 h 367"/>
              <a:gd name="T6" fmla="*/ 316 w 367"/>
              <a:gd name="T7" fmla="*/ 254 h 367"/>
              <a:gd name="T8" fmla="*/ 302 w 367"/>
              <a:gd name="T9" fmla="*/ 246 h 367"/>
              <a:gd name="T10" fmla="*/ 295 w 367"/>
              <a:gd name="T11" fmla="*/ 241 h 367"/>
              <a:gd name="T12" fmla="*/ 286 w 367"/>
              <a:gd name="T13" fmla="*/ 235 h 367"/>
              <a:gd name="T14" fmla="*/ 279 w 367"/>
              <a:gd name="T15" fmla="*/ 234 h 367"/>
              <a:gd name="T16" fmla="*/ 266 w 367"/>
              <a:gd name="T17" fmla="*/ 241 h 367"/>
              <a:gd name="T18" fmla="*/ 251 w 367"/>
              <a:gd name="T19" fmla="*/ 257 h 367"/>
              <a:gd name="T20" fmla="*/ 238 w 367"/>
              <a:gd name="T21" fmla="*/ 273 h 367"/>
              <a:gd name="T22" fmla="*/ 226 w 367"/>
              <a:gd name="T23" fmla="*/ 281 h 367"/>
              <a:gd name="T24" fmla="*/ 220 w 367"/>
              <a:gd name="T25" fmla="*/ 279 h 367"/>
              <a:gd name="T26" fmla="*/ 214 w 367"/>
              <a:gd name="T27" fmla="*/ 277 h 367"/>
              <a:gd name="T28" fmla="*/ 208 w 367"/>
              <a:gd name="T29" fmla="*/ 274 h 367"/>
              <a:gd name="T30" fmla="*/ 203 w 367"/>
              <a:gd name="T31" fmla="*/ 271 h 367"/>
              <a:gd name="T32" fmla="*/ 142 w 367"/>
              <a:gd name="T33" fmla="*/ 225 h 367"/>
              <a:gd name="T34" fmla="*/ 96 w 367"/>
              <a:gd name="T35" fmla="*/ 164 h 367"/>
              <a:gd name="T36" fmla="*/ 93 w 367"/>
              <a:gd name="T37" fmla="*/ 159 h 367"/>
              <a:gd name="T38" fmla="*/ 90 w 367"/>
              <a:gd name="T39" fmla="*/ 153 h 367"/>
              <a:gd name="T40" fmla="*/ 88 w 367"/>
              <a:gd name="T41" fmla="*/ 147 h 367"/>
              <a:gd name="T42" fmla="*/ 86 w 367"/>
              <a:gd name="T43" fmla="*/ 142 h 367"/>
              <a:gd name="T44" fmla="*/ 94 w 367"/>
              <a:gd name="T45" fmla="*/ 130 h 367"/>
              <a:gd name="T46" fmla="*/ 110 w 367"/>
              <a:gd name="T47" fmla="*/ 116 h 367"/>
              <a:gd name="T48" fmla="*/ 126 w 367"/>
              <a:gd name="T49" fmla="*/ 101 h 367"/>
              <a:gd name="T50" fmla="*/ 133 w 367"/>
              <a:gd name="T51" fmla="*/ 88 h 367"/>
              <a:gd name="T52" fmla="*/ 132 w 367"/>
              <a:gd name="T53" fmla="*/ 81 h 367"/>
              <a:gd name="T54" fmla="*/ 126 w 367"/>
              <a:gd name="T55" fmla="*/ 72 h 367"/>
              <a:gd name="T56" fmla="*/ 121 w 367"/>
              <a:gd name="T57" fmla="*/ 65 h 367"/>
              <a:gd name="T58" fmla="*/ 113 w 367"/>
              <a:gd name="T59" fmla="*/ 51 h 367"/>
              <a:gd name="T60" fmla="*/ 104 w 367"/>
              <a:gd name="T61" fmla="*/ 35 h 367"/>
              <a:gd name="T62" fmla="*/ 96 w 367"/>
              <a:gd name="T63" fmla="*/ 21 h 367"/>
              <a:gd name="T64" fmla="*/ 83 w 367"/>
              <a:gd name="T65" fmla="*/ 1 h 367"/>
              <a:gd name="T66" fmla="*/ 77 w 367"/>
              <a:gd name="T67" fmla="*/ 0 h 367"/>
              <a:gd name="T68" fmla="*/ 59 w 367"/>
              <a:gd name="T69" fmla="*/ 3 h 367"/>
              <a:gd name="T70" fmla="*/ 41 w 367"/>
              <a:gd name="T71" fmla="*/ 8 h 367"/>
              <a:gd name="T72" fmla="*/ 13 w 367"/>
              <a:gd name="T73" fmla="*/ 40 h 367"/>
              <a:gd name="T74" fmla="*/ 0 w 367"/>
              <a:gd name="T75" fmla="*/ 88 h 367"/>
              <a:gd name="T76" fmla="*/ 1 w 367"/>
              <a:gd name="T77" fmla="*/ 102 h 367"/>
              <a:gd name="T78" fmla="*/ 4 w 367"/>
              <a:gd name="T79" fmla="*/ 117 h 367"/>
              <a:gd name="T80" fmla="*/ 8 w 367"/>
              <a:gd name="T81" fmla="*/ 129 h 367"/>
              <a:gd name="T82" fmla="*/ 13 w 367"/>
              <a:gd name="T83" fmla="*/ 144 h 367"/>
              <a:gd name="T84" fmla="*/ 18 w 367"/>
              <a:gd name="T85" fmla="*/ 157 h 367"/>
              <a:gd name="T86" fmla="*/ 40 w 367"/>
              <a:gd name="T87" fmla="*/ 202 h 367"/>
              <a:gd name="T88" fmla="*/ 96 w 367"/>
              <a:gd name="T89" fmla="*/ 271 h 367"/>
              <a:gd name="T90" fmla="*/ 165 w 367"/>
              <a:gd name="T91" fmla="*/ 327 h 367"/>
              <a:gd name="T92" fmla="*/ 210 w 367"/>
              <a:gd name="T93" fmla="*/ 349 h 367"/>
              <a:gd name="T94" fmla="*/ 223 w 367"/>
              <a:gd name="T95" fmla="*/ 354 h 367"/>
              <a:gd name="T96" fmla="*/ 238 w 367"/>
              <a:gd name="T97" fmla="*/ 359 h 367"/>
              <a:gd name="T98" fmla="*/ 250 w 367"/>
              <a:gd name="T99" fmla="*/ 363 h 367"/>
              <a:gd name="T100" fmla="*/ 265 w 367"/>
              <a:gd name="T101" fmla="*/ 366 h 367"/>
              <a:gd name="T102" fmla="*/ 279 w 367"/>
              <a:gd name="T103" fmla="*/ 367 h 367"/>
              <a:gd name="T104" fmla="*/ 327 w 367"/>
              <a:gd name="T105" fmla="*/ 354 h 367"/>
              <a:gd name="T106" fmla="*/ 359 w 367"/>
              <a:gd name="T107" fmla="*/ 326 h 367"/>
              <a:gd name="T108" fmla="*/ 364 w 367"/>
              <a:gd name="T109" fmla="*/ 308 h 367"/>
              <a:gd name="T110" fmla="*/ 367 w 367"/>
              <a:gd name="T111" fmla="*/ 290 h 367"/>
              <a:gd name="T112" fmla="*/ 366 w 367"/>
              <a:gd name="T113" fmla="*/ 284 h 367"/>
              <a:gd name="T114" fmla="*/ 366 w 367"/>
              <a:gd name="T115" fmla="*/ 284 h 367"/>
              <a:gd name="T116" fmla="*/ 366 w 367"/>
              <a:gd name="T117" fmla="*/ 284 h 3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367" h="367">
                <a:moveTo>
                  <a:pt x="366" y="284"/>
                </a:moveTo>
                <a:cubicBezTo>
                  <a:pt x="365" y="281"/>
                  <a:pt x="359" y="277"/>
                  <a:pt x="346" y="271"/>
                </a:cubicBezTo>
                <a:cubicBezTo>
                  <a:pt x="343" y="269"/>
                  <a:pt x="338" y="266"/>
                  <a:pt x="332" y="263"/>
                </a:cubicBezTo>
                <a:cubicBezTo>
                  <a:pt x="326" y="259"/>
                  <a:pt x="321" y="256"/>
                  <a:pt x="316" y="254"/>
                </a:cubicBezTo>
                <a:cubicBezTo>
                  <a:pt x="311" y="251"/>
                  <a:pt x="306" y="248"/>
                  <a:pt x="302" y="246"/>
                </a:cubicBezTo>
                <a:cubicBezTo>
                  <a:pt x="301" y="245"/>
                  <a:pt x="299" y="244"/>
                  <a:pt x="295" y="241"/>
                </a:cubicBezTo>
                <a:cubicBezTo>
                  <a:pt x="292" y="238"/>
                  <a:pt x="289" y="237"/>
                  <a:pt x="286" y="235"/>
                </a:cubicBezTo>
                <a:cubicBezTo>
                  <a:pt x="284" y="234"/>
                  <a:pt x="281" y="234"/>
                  <a:pt x="279" y="234"/>
                </a:cubicBezTo>
                <a:cubicBezTo>
                  <a:pt x="275" y="234"/>
                  <a:pt x="271" y="236"/>
                  <a:pt x="266" y="241"/>
                </a:cubicBezTo>
                <a:cubicBezTo>
                  <a:pt x="260" y="246"/>
                  <a:pt x="256" y="251"/>
                  <a:pt x="251" y="257"/>
                </a:cubicBezTo>
                <a:cubicBezTo>
                  <a:pt x="247" y="263"/>
                  <a:pt x="242" y="268"/>
                  <a:pt x="238" y="273"/>
                </a:cubicBezTo>
                <a:cubicBezTo>
                  <a:pt x="233" y="278"/>
                  <a:pt x="229" y="281"/>
                  <a:pt x="226" y="281"/>
                </a:cubicBezTo>
                <a:cubicBezTo>
                  <a:pt x="224" y="281"/>
                  <a:pt x="222" y="280"/>
                  <a:pt x="220" y="279"/>
                </a:cubicBezTo>
                <a:cubicBezTo>
                  <a:pt x="217" y="279"/>
                  <a:pt x="216" y="278"/>
                  <a:pt x="214" y="277"/>
                </a:cubicBezTo>
                <a:cubicBezTo>
                  <a:pt x="213" y="277"/>
                  <a:pt x="211" y="275"/>
                  <a:pt x="208" y="274"/>
                </a:cubicBezTo>
                <a:cubicBezTo>
                  <a:pt x="205" y="272"/>
                  <a:pt x="203" y="271"/>
                  <a:pt x="203" y="271"/>
                </a:cubicBezTo>
                <a:cubicBezTo>
                  <a:pt x="179" y="257"/>
                  <a:pt x="159" y="242"/>
                  <a:pt x="142" y="225"/>
                </a:cubicBezTo>
                <a:cubicBezTo>
                  <a:pt x="125" y="208"/>
                  <a:pt x="110" y="188"/>
                  <a:pt x="96" y="164"/>
                </a:cubicBezTo>
                <a:cubicBezTo>
                  <a:pt x="96" y="164"/>
                  <a:pt x="95" y="162"/>
                  <a:pt x="93" y="159"/>
                </a:cubicBezTo>
                <a:cubicBezTo>
                  <a:pt x="92" y="156"/>
                  <a:pt x="90" y="154"/>
                  <a:pt x="90" y="153"/>
                </a:cubicBezTo>
                <a:cubicBezTo>
                  <a:pt x="89" y="152"/>
                  <a:pt x="88" y="150"/>
                  <a:pt x="88" y="147"/>
                </a:cubicBezTo>
                <a:cubicBezTo>
                  <a:pt x="87" y="145"/>
                  <a:pt x="86" y="143"/>
                  <a:pt x="86" y="142"/>
                </a:cubicBezTo>
                <a:cubicBezTo>
                  <a:pt x="86" y="138"/>
                  <a:pt x="89" y="134"/>
                  <a:pt x="94" y="130"/>
                </a:cubicBezTo>
                <a:cubicBezTo>
                  <a:pt x="99" y="125"/>
                  <a:pt x="104" y="120"/>
                  <a:pt x="110" y="116"/>
                </a:cubicBezTo>
                <a:cubicBezTo>
                  <a:pt x="116" y="111"/>
                  <a:pt x="121" y="107"/>
                  <a:pt x="126" y="101"/>
                </a:cubicBezTo>
                <a:cubicBezTo>
                  <a:pt x="131" y="96"/>
                  <a:pt x="133" y="92"/>
                  <a:pt x="133" y="88"/>
                </a:cubicBezTo>
                <a:cubicBezTo>
                  <a:pt x="133" y="86"/>
                  <a:pt x="133" y="83"/>
                  <a:pt x="132" y="81"/>
                </a:cubicBezTo>
                <a:cubicBezTo>
                  <a:pt x="130" y="78"/>
                  <a:pt x="129" y="75"/>
                  <a:pt x="126" y="72"/>
                </a:cubicBezTo>
                <a:cubicBezTo>
                  <a:pt x="124" y="68"/>
                  <a:pt x="122" y="66"/>
                  <a:pt x="121" y="65"/>
                </a:cubicBezTo>
                <a:cubicBezTo>
                  <a:pt x="119" y="61"/>
                  <a:pt x="116" y="56"/>
                  <a:pt x="113" y="51"/>
                </a:cubicBezTo>
                <a:cubicBezTo>
                  <a:pt x="111" y="46"/>
                  <a:pt x="108" y="41"/>
                  <a:pt x="104" y="35"/>
                </a:cubicBezTo>
                <a:cubicBezTo>
                  <a:pt x="101" y="29"/>
                  <a:pt x="98" y="24"/>
                  <a:pt x="96" y="21"/>
                </a:cubicBezTo>
                <a:cubicBezTo>
                  <a:pt x="90" y="8"/>
                  <a:pt x="86" y="2"/>
                  <a:pt x="83" y="1"/>
                </a:cubicBezTo>
                <a:cubicBezTo>
                  <a:pt x="81" y="0"/>
                  <a:pt x="80" y="0"/>
                  <a:pt x="77" y="0"/>
                </a:cubicBezTo>
                <a:cubicBezTo>
                  <a:pt x="72" y="0"/>
                  <a:pt x="66" y="1"/>
                  <a:pt x="59" y="3"/>
                </a:cubicBezTo>
                <a:cubicBezTo>
                  <a:pt x="51" y="4"/>
                  <a:pt x="45" y="6"/>
                  <a:pt x="41" y="8"/>
                </a:cubicBezTo>
                <a:cubicBezTo>
                  <a:pt x="32" y="12"/>
                  <a:pt x="23" y="22"/>
                  <a:pt x="13" y="40"/>
                </a:cubicBezTo>
                <a:cubicBezTo>
                  <a:pt x="4" y="56"/>
                  <a:pt x="0" y="72"/>
                  <a:pt x="0" y="88"/>
                </a:cubicBezTo>
                <a:cubicBezTo>
                  <a:pt x="0" y="93"/>
                  <a:pt x="0" y="98"/>
                  <a:pt x="1" y="102"/>
                </a:cubicBezTo>
                <a:cubicBezTo>
                  <a:pt x="2" y="106"/>
                  <a:pt x="3" y="111"/>
                  <a:pt x="4" y="117"/>
                </a:cubicBezTo>
                <a:cubicBezTo>
                  <a:pt x="6" y="123"/>
                  <a:pt x="7" y="127"/>
                  <a:pt x="8" y="129"/>
                </a:cubicBezTo>
                <a:cubicBezTo>
                  <a:pt x="9" y="132"/>
                  <a:pt x="11" y="137"/>
                  <a:pt x="13" y="144"/>
                </a:cubicBezTo>
                <a:cubicBezTo>
                  <a:pt x="16" y="151"/>
                  <a:pt x="17" y="155"/>
                  <a:pt x="18" y="157"/>
                </a:cubicBezTo>
                <a:cubicBezTo>
                  <a:pt x="24" y="174"/>
                  <a:pt x="31" y="189"/>
                  <a:pt x="40" y="202"/>
                </a:cubicBezTo>
                <a:cubicBezTo>
                  <a:pt x="53" y="225"/>
                  <a:pt x="72" y="248"/>
                  <a:pt x="96" y="271"/>
                </a:cubicBezTo>
                <a:cubicBezTo>
                  <a:pt x="120" y="295"/>
                  <a:pt x="143" y="314"/>
                  <a:pt x="165" y="327"/>
                </a:cubicBezTo>
                <a:cubicBezTo>
                  <a:pt x="178" y="336"/>
                  <a:pt x="193" y="343"/>
                  <a:pt x="210" y="349"/>
                </a:cubicBezTo>
                <a:cubicBezTo>
                  <a:pt x="212" y="350"/>
                  <a:pt x="216" y="351"/>
                  <a:pt x="223" y="354"/>
                </a:cubicBezTo>
                <a:cubicBezTo>
                  <a:pt x="230" y="356"/>
                  <a:pt x="235" y="358"/>
                  <a:pt x="238" y="359"/>
                </a:cubicBezTo>
                <a:cubicBezTo>
                  <a:pt x="240" y="360"/>
                  <a:pt x="244" y="361"/>
                  <a:pt x="250" y="363"/>
                </a:cubicBezTo>
                <a:cubicBezTo>
                  <a:pt x="256" y="364"/>
                  <a:pt x="261" y="366"/>
                  <a:pt x="265" y="366"/>
                </a:cubicBezTo>
                <a:cubicBezTo>
                  <a:pt x="269" y="367"/>
                  <a:pt x="274" y="367"/>
                  <a:pt x="279" y="367"/>
                </a:cubicBezTo>
                <a:cubicBezTo>
                  <a:pt x="295" y="367"/>
                  <a:pt x="311" y="363"/>
                  <a:pt x="327" y="354"/>
                </a:cubicBezTo>
                <a:cubicBezTo>
                  <a:pt x="345" y="344"/>
                  <a:pt x="355" y="335"/>
                  <a:pt x="359" y="326"/>
                </a:cubicBezTo>
                <a:cubicBezTo>
                  <a:pt x="361" y="322"/>
                  <a:pt x="363" y="316"/>
                  <a:pt x="364" y="308"/>
                </a:cubicBezTo>
                <a:cubicBezTo>
                  <a:pt x="366" y="301"/>
                  <a:pt x="367" y="295"/>
                  <a:pt x="367" y="290"/>
                </a:cubicBezTo>
                <a:cubicBezTo>
                  <a:pt x="367" y="287"/>
                  <a:pt x="367" y="286"/>
                  <a:pt x="366" y="284"/>
                </a:cubicBezTo>
                <a:close/>
                <a:moveTo>
                  <a:pt x="366" y="284"/>
                </a:moveTo>
                <a:cubicBezTo>
                  <a:pt x="366" y="284"/>
                  <a:pt x="366" y="284"/>
                  <a:pt x="366" y="284"/>
                </a:cubicBezTo>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41" name="Freeform 40"/>
          <p:cNvSpPr>
            <a:spLocks noEditPoints="1"/>
          </p:cNvSpPr>
          <p:nvPr/>
        </p:nvSpPr>
        <p:spPr bwMode="auto">
          <a:xfrm>
            <a:off x="4945305" y="2781928"/>
            <a:ext cx="158575" cy="103405"/>
          </a:xfrm>
          <a:custGeom>
            <a:avLst/>
            <a:gdLst>
              <a:gd name="T0" fmla="*/ 399 w 585"/>
              <a:gd name="T1" fmla="*/ 191 h 382"/>
              <a:gd name="T2" fmla="*/ 585 w 585"/>
              <a:gd name="T3" fmla="*/ 20 h 382"/>
              <a:gd name="T4" fmla="*/ 585 w 585"/>
              <a:gd name="T5" fmla="*/ 362 h 382"/>
              <a:gd name="T6" fmla="*/ 399 w 585"/>
              <a:gd name="T7" fmla="*/ 191 h 382"/>
              <a:gd name="T8" fmla="*/ 26 w 585"/>
              <a:gd name="T9" fmla="*/ 0 h 382"/>
              <a:gd name="T10" fmla="*/ 559 w 585"/>
              <a:gd name="T11" fmla="*/ 0 h 382"/>
              <a:gd name="T12" fmla="*/ 292 w 585"/>
              <a:gd name="T13" fmla="*/ 243 h 382"/>
              <a:gd name="T14" fmla="*/ 26 w 585"/>
              <a:gd name="T15" fmla="*/ 0 h 382"/>
              <a:gd name="T16" fmla="*/ 0 w 585"/>
              <a:gd name="T17" fmla="*/ 362 h 382"/>
              <a:gd name="T18" fmla="*/ 0 w 585"/>
              <a:gd name="T19" fmla="*/ 20 h 382"/>
              <a:gd name="T20" fmla="*/ 186 w 585"/>
              <a:gd name="T21" fmla="*/ 191 h 382"/>
              <a:gd name="T22" fmla="*/ 0 w 585"/>
              <a:gd name="T23" fmla="*/ 362 h 382"/>
              <a:gd name="T24" fmla="*/ 292 w 585"/>
              <a:gd name="T25" fmla="*/ 288 h 382"/>
              <a:gd name="T26" fmla="*/ 375 w 585"/>
              <a:gd name="T27" fmla="*/ 212 h 382"/>
              <a:gd name="T28" fmla="*/ 559 w 585"/>
              <a:gd name="T29" fmla="*/ 382 h 382"/>
              <a:gd name="T30" fmla="*/ 26 w 585"/>
              <a:gd name="T31" fmla="*/ 382 h 382"/>
              <a:gd name="T32" fmla="*/ 210 w 585"/>
              <a:gd name="T33" fmla="*/ 212 h 382"/>
              <a:gd name="T34" fmla="*/ 292 w 585"/>
              <a:gd name="T35" fmla="*/ 288 h 3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585" h="382">
                <a:moveTo>
                  <a:pt x="399" y="191"/>
                </a:moveTo>
                <a:lnTo>
                  <a:pt x="585" y="20"/>
                </a:lnTo>
                <a:lnTo>
                  <a:pt x="585" y="362"/>
                </a:lnTo>
                <a:lnTo>
                  <a:pt x="399" y="191"/>
                </a:lnTo>
                <a:close/>
                <a:moveTo>
                  <a:pt x="26" y="0"/>
                </a:moveTo>
                <a:lnTo>
                  <a:pt x="559" y="0"/>
                </a:lnTo>
                <a:lnTo>
                  <a:pt x="292" y="243"/>
                </a:lnTo>
                <a:lnTo>
                  <a:pt x="26" y="0"/>
                </a:lnTo>
                <a:close/>
                <a:moveTo>
                  <a:pt x="0" y="362"/>
                </a:moveTo>
                <a:lnTo>
                  <a:pt x="0" y="20"/>
                </a:lnTo>
                <a:lnTo>
                  <a:pt x="186" y="191"/>
                </a:lnTo>
                <a:lnTo>
                  <a:pt x="0" y="362"/>
                </a:lnTo>
                <a:close/>
                <a:moveTo>
                  <a:pt x="292" y="288"/>
                </a:moveTo>
                <a:lnTo>
                  <a:pt x="375" y="212"/>
                </a:lnTo>
                <a:lnTo>
                  <a:pt x="559" y="382"/>
                </a:lnTo>
                <a:lnTo>
                  <a:pt x="26" y="382"/>
                </a:lnTo>
                <a:lnTo>
                  <a:pt x="210" y="212"/>
                </a:lnTo>
                <a:lnTo>
                  <a:pt x="292" y="288"/>
                </a:ln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42" name="Freeform 41"/>
          <p:cNvSpPr>
            <a:spLocks noEditPoints="1"/>
          </p:cNvSpPr>
          <p:nvPr/>
        </p:nvSpPr>
        <p:spPr bwMode="auto">
          <a:xfrm>
            <a:off x="4946566" y="3937536"/>
            <a:ext cx="156053" cy="156369"/>
          </a:xfrm>
          <a:custGeom>
            <a:avLst/>
            <a:gdLst>
              <a:gd name="T0" fmla="*/ 0 w 356"/>
              <a:gd name="T1" fmla="*/ 178 h 356"/>
              <a:gd name="T2" fmla="*/ 356 w 356"/>
              <a:gd name="T3" fmla="*/ 178 h 356"/>
              <a:gd name="T4" fmla="*/ 128 w 356"/>
              <a:gd name="T5" fmla="*/ 31 h 356"/>
              <a:gd name="T6" fmla="*/ 50 w 356"/>
              <a:gd name="T7" fmla="*/ 89 h 356"/>
              <a:gd name="T8" fmla="*/ 38 w 356"/>
              <a:gd name="T9" fmla="*/ 111 h 356"/>
              <a:gd name="T10" fmla="*/ 78 w 356"/>
              <a:gd name="T11" fmla="*/ 167 h 356"/>
              <a:gd name="T12" fmla="*/ 38 w 356"/>
              <a:gd name="T13" fmla="*/ 111 h 356"/>
              <a:gd name="T14" fmla="*/ 78 w 356"/>
              <a:gd name="T15" fmla="*/ 189 h 356"/>
              <a:gd name="T16" fmla="*/ 38 w 356"/>
              <a:gd name="T17" fmla="*/ 245 h 356"/>
              <a:gd name="T18" fmla="*/ 50 w 356"/>
              <a:gd name="T19" fmla="*/ 267 h 356"/>
              <a:gd name="T20" fmla="*/ 128 w 356"/>
              <a:gd name="T21" fmla="*/ 325 h 356"/>
              <a:gd name="T22" fmla="*/ 167 w 356"/>
              <a:gd name="T23" fmla="*/ 331 h 356"/>
              <a:gd name="T24" fmla="*/ 167 w 356"/>
              <a:gd name="T25" fmla="*/ 267 h 356"/>
              <a:gd name="T26" fmla="*/ 167 w 356"/>
              <a:gd name="T27" fmla="*/ 245 h 356"/>
              <a:gd name="T28" fmla="*/ 101 w 356"/>
              <a:gd name="T29" fmla="*/ 189 h 356"/>
              <a:gd name="T30" fmla="*/ 167 w 356"/>
              <a:gd name="T31" fmla="*/ 245 h 356"/>
              <a:gd name="T32" fmla="*/ 101 w 356"/>
              <a:gd name="T33" fmla="*/ 167 h 356"/>
              <a:gd name="T34" fmla="*/ 167 w 356"/>
              <a:gd name="T35" fmla="*/ 111 h 356"/>
              <a:gd name="T36" fmla="*/ 167 w 356"/>
              <a:gd name="T37" fmla="*/ 89 h 356"/>
              <a:gd name="T38" fmla="*/ 137 w 356"/>
              <a:gd name="T39" fmla="*/ 55 h 356"/>
              <a:gd name="T40" fmla="*/ 167 w 356"/>
              <a:gd name="T41" fmla="*/ 25 h 356"/>
              <a:gd name="T42" fmla="*/ 333 w 356"/>
              <a:gd name="T43" fmla="*/ 167 h 356"/>
              <a:gd name="T44" fmla="*/ 270 w 356"/>
              <a:gd name="T45" fmla="*/ 111 h 356"/>
              <a:gd name="T46" fmla="*/ 333 w 356"/>
              <a:gd name="T47" fmla="*/ 167 h 356"/>
              <a:gd name="T48" fmla="*/ 262 w 356"/>
              <a:gd name="T49" fmla="*/ 89 h 356"/>
              <a:gd name="T50" fmla="*/ 306 w 356"/>
              <a:gd name="T51" fmla="*/ 89 h 356"/>
              <a:gd name="T52" fmla="*/ 189 w 356"/>
              <a:gd name="T53" fmla="*/ 25 h 356"/>
              <a:gd name="T54" fmla="*/ 189 w 356"/>
              <a:gd name="T55" fmla="*/ 89 h 356"/>
              <a:gd name="T56" fmla="*/ 247 w 356"/>
              <a:gd name="T57" fmla="*/ 111 h 356"/>
              <a:gd name="T58" fmla="*/ 189 w 356"/>
              <a:gd name="T59" fmla="*/ 167 h 356"/>
              <a:gd name="T60" fmla="*/ 189 w 356"/>
              <a:gd name="T61" fmla="*/ 189 h 356"/>
              <a:gd name="T62" fmla="*/ 246 w 356"/>
              <a:gd name="T63" fmla="*/ 245 h 356"/>
              <a:gd name="T64" fmla="*/ 189 w 356"/>
              <a:gd name="T65" fmla="*/ 189 h 356"/>
              <a:gd name="T66" fmla="*/ 189 w 356"/>
              <a:gd name="T67" fmla="*/ 331 h 356"/>
              <a:gd name="T68" fmla="*/ 238 w 356"/>
              <a:gd name="T69" fmla="*/ 267 h 356"/>
              <a:gd name="T70" fmla="*/ 194 w 356"/>
              <a:gd name="T71" fmla="*/ 327 h 356"/>
              <a:gd name="T72" fmla="*/ 262 w 356"/>
              <a:gd name="T73" fmla="*/ 267 h 356"/>
              <a:gd name="T74" fmla="*/ 228 w 356"/>
              <a:gd name="T75" fmla="*/ 325 h 356"/>
              <a:gd name="T76" fmla="*/ 270 w 356"/>
              <a:gd name="T77" fmla="*/ 245 h 356"/>
              <a:gd name="T78" fmla="*/ 333 w 356"/>
              <a:gd name="T79" fmla="*/ 189 h 3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356" h="356">
                <a:moveTo>
                  <a:pt x="178" y="0"/>
                </a:moveTo>
                <a:cubicBezTo>
                  <a:pt x="80" y="0"/>
                  <a:pt x="0" y="80"/>
                  <a:pt x="0" y="178"/>
                </a:cubicBezTo>
                <a:cubicBezTo>
                  <a:pt x="0" y="276"/>
                  <a:pt x="80" y="356"/>
                  <a:pt x="178" y="356"/>
                </a:cubicBezTo>
                <a:cubicBezTo>
                  <a:pt x="276" y="356"/>
                  <a:pt x="356" y="276"/>
                  <a:pt x="356" y="178"/>
                </a:cubicBezTo>
                <a:cubicBezTo>
                  <a:pt x="356" y="80"/>
                  <a:pt x="276" y="0"/>
                  <a:pt x="178" y="0"/>
                </a:cubicBezTo>
                <a:close/>
                <a:moveTo>
                  <a:pt x="128" y="31"/>
                </a:moveTo>
                <a:cubicBezTo>
                  <a:pt x="116" y="44"/>
                  <a:pt x="103" y="64"/>
                  <a:pt x="94" y="89"/>
                </a:cubicBezTo>
                <a:cubicBezTo>
                  <a:pt x="50" y="89"/>
                  <a:pt x="50" y="89"/>
                  <a:pt x="50" y="89"/>
                </a:cubicBezTo>
                <a:cubicBezTo>
                  <a:pt x="69" y="62"/>
                  <a:pt x="96" y="41"/>
                  <a:pt x="128" y="31"/>
                </a:cubicBezTo>
                <a:close/>
                <a:moveTo>
                  <a:pt x="38" y="111"/>
                </a:moveTo>
                <a:cubicBezTo>
                  <a:pt x="86" y="111"/>
                  <a:pt x="86" y="111"/>
                  <a:pt x="86" y="111"/>
                </a:cubicBezTo>
                <a:cubicBezTo>
                  <a:pt x="82" y="128"/>
                  <a:pt x="79" y="146"/>
                  <a:pt x="78" y="167"/>
                </a:cubicBezTo>
                <a:cubicBezTo>
                  <a:pt x="23" y="167"/>
                  <a:pt x="23" y="167"/>
                  <a:pt x="23" y="167"/>
                </a:cubicBezTo>
                <a:cubicBezTo>
                  <a:pt x="24" y="147"/>
                  <a:pt x="29" y="128"/>
                  <a:pt x="38" y="111"/>
                </a:cubicBezTo>
                <a:close/>
                <a:moveTo>
                  <a:pt x="23" y="189"/>
                </a:moveTo>
                <a:cubicBezTo>
                  <a:pt x="78" y="189"/>
                  <a:pt x="78" y="189"/>
                  <a:pt x="78" y="189"/>
                </a:cubicBezTo>
                <a:cubicBezTo>
                  <a:pt x="79" y="210"/>
                  <a:pt x="82" y="228"/>
                  <a:pt x="86" y="245"/>
                </a:cubicBezTo>
                <a:cubicBezTo>
                  <a:pt x="38" y="245"/>
                  <a:pt x="38" y="245"/>
                  <a:pt x="38" y="245"/>
                </a:cubicBezTo>
                <a:cubicBezTo>
                  <a:pt x="29" y="228"/>
                  <a:pt x="24" y="209"/>
                  <a:pt x="23" y="189"/>
                </a:cubicBezTo>
                <a:close/>
                <a:moveTo>
                  <a:pt x="50" y="267"/>
                </a:moveTo>
                <a:cubicBezTo>
                  <a:pt x="94" y="267"/>
                  <a:pt x="94" y="267"/>
                  <a:pt x="94" y="267"/>
                </a:cubicBezTo>
                <a:cubicBezTo>
                  <a:pt x="103" y="292"/>
                  <a:pt x="116" y="312"/>
                  <a:pt x="128" y="325"/>
                </a:cubicBezTo>
                <a:cubicBezTo>
                  <a:pt x="96" y="315"/>
                  <a:pt x="69" y="294"/>
                  <a:pt x="50" y="267"/>
                </a:cubicBezTo>
                <a:close/>
                <a:moveTo>
                  <a:pt x="167" y="331"/>
                </a:moveTo>
                <a:cubicBezTo>
                  <a:pt x="156" y="324"/>
                  <a:pt x="134" y="304"/>
                  <a:pt x="118" y="267"/>
                </a:cubicBezTo>
                <a:cubicBezTo>
                  <a:pt x="167" y="267"/>
                  <a:pt x="167" y="267"/>
                  <a:pt x="167" y="267"/>
                </a:cubicBezTo>
                <a:lnTo>
                  <a:pt x="167" y="331"/>
                </a:lnTo>
                <a:close/>
                <a:moveTo>
                  <a:pt x="167" y="245"/>
                </a:moveTo>
                <a:cubicBezTo>
                  <a:pt x="109" y="245"/>
                  <a:pt x="109" y="245"/>
                  <a:pt x="109" y="245"/>
                </a:cubicBezTo>
                <a:cubicBezTo>
                  <a:pt x="105" y="229"/>
                  <a:pt x="101" y="210"/>
                  <a:pt x="101" y="189"/>
                </a:cubicBezTo>
                <a:cubicBezTo>
                  <a:pt x="167" y="189"/>
                  <a:pt x="167" y="189"/>
                  <a:pt x="167" y="189"/>
                </a:cubicBezTo>
                <a:lnTo>
                  <a:pt x="167" y="245"/>
                </a:lnTo>
                <a:close/>
                <a:moveTo>
                  <a:pt x="167" y="167"/>
                </a:moveTo>
                <a:cubicBezTo>
                  <a:pt x="101" y="167"/>
                  <a:pt x="101" y="167"/>
                  <a:pt x="101" y="167"/>
                </a:cubicBezTo>
                <a:cubicBezTo>
                  <a:pt x="101" y="146"/>
                  <a:pt x="105" y="127"/>
                  <a:pt x="110" y="111"/>
                </a:cubicBezTo>
                <a:cubicBezTo>
                  <a:pt x="167" y="111"/>
                  <a:pt x="167" y="111"/>
                  <a:pt x="167" y="111"/>
                </a:cubicBezTo>
                <a:lnTo>
                  <a:pt x="167" y="167"/>
                </a:lnTo>
                <a:close/>
                <a:moveTo>
                  <a:pt x="167" y="89"/>
                </a:moveTo>
                <a:cubicBezTo>
                  <a:pt x="118" y="89"/>
                  <a:pt x="118" y="89"/>
                  <a:pt x="118" y="89"/>
                </a:cubicBezTo>
                <a:cubicBezTo>
                  <a:pt x="123" y="76"/>
                  <a:pt x="130" y="64"/>
                  <a:pt x="137" y="55"/>
                </a:cubicBezTo>
                <a:cubicBezTo>
                  <a:pt x="146" y="43"/>
                  <a:pt x="155" y="34"/>
                  <a:pt x="162" y="29"/>
                </a:cubicBezTo>
                <a:cubicBezTo>
                  <a:pt x="164" y="27"/>
                  <a:pt x="165" y="26"/>
                  <a:pt x="167" y="25"/>
                </a:cubicBezTo>
                <a:lnTo>
                  <a:pt x="167" y="89"/>
                </a:lnTo>
                <a:close/>
                <a:moveTo>
                  <a:pt x="333" y="167"/>
                </a:moveTo>
                <a:cubicBezTo>
                  <a:pt x="278" y="167"/>
                  <a:pt x="278" y="167"/>
                  <a:pt x="278" y="167"/>
                </a:cubicBezTo>
                <a:cubicBezTo>
                  <a:pt x="277" y="146"/>
                  <a:pt x="274" y="128"/>
                  <a:pt x="270" y="111"/>
                </a:cubicBezTo>
                <a:cubicBezTo>
                  <a:pt x="318" y="111"/>
                  <a:pt x="318" y="111"/>
                  <a:pt x="318" y="111"/>
                </a:cubicBezTo>
                <a:cubicBezTo>
                  <a:pt x="327" y="128"/>
                  <a:pt x="332" y="147"/>
                  <a:pt x="333" y="167"/>
                </a:cubicBezTo>
                <a:close/>
                <a:moveTo>
                  <a:pt x="306" y="89"/>
                </a:moveTo>
                <a:cubicBezTo>
                  <a:pt x="262" y="89"/>
                  <a:pt x="262" y="89"/>
                  <a:pt x="262" y="89"/>
                </a:cubicBezTo>
                <a:cubicBezTo>
                  <a:pt x="253" y="64"/>
                  <a:pt x="240" y="44"/>
                  <a:pt x="228" y="31"/>
                </a:cubicBezTo>
                <a:cubicBezTo>
                  <a:pt x="260" y="41"/>
                  <a:pt x="287" y="62"/>
                  <a:pt x="306" y="89"/>
                </a:cubicBezTo>
                <a:close/>
                <a:moveTo>
                  <a:pt x="189" y="89"/>
                </a:moveTo>
                <a:cubicBezTo>
                  <a:pt x="189" y="25"/>
                  <a:pt x="189" y="25"/>
                  <a:pt x="189" y="25"/>
                </a:cubicBezTo>
                <a:cubicBezTo>
                  <a:pt x="200" y="32"/>
                  <a:pt x="222" y="52"/>
                  <a:pt x="238" y="89"/>
                </a:cubicBezTo>
                <a:cubicBezTo>
                  <a:pt x="189" y="89"/>
                  <a:pt x="189" y="89"/>
                  <a:pt x="189" y="89"/>
                </a:cubicBezTo>
                <a:close/>
                <a:moveTo>
                  <a:pt x="189" y="111"/>
                </a:moveTo>
                <a:cubicBezTo>
                  <a:pt x="247" y="111"/>
                  <a:pt x="247" y="111"/>
                  <a:pt x="247" y="111"/>
                </a:cubicBezTo>
                <a:cubicBezTo>
                  <a:pt x="251" y="127"/>
                  <a:pt x="255" y="146"/>
                  <a:pt x="255" y="167"/>
                </a:cubicBezTo>
                <a:cubicBezTo>
                  <a:pt x="189" y="167"/>
                  <a:pt x="189" y="167"/>
                  <a:pt x="189" y="167"/>
                </a:cubicBezTo>
                <a:lnTo>
                  <a:pt x="189" y="111"/>
                </a:lnTo>
                <a:close/>
                <a:moveTo>
                  <a:pt x="189" y="189"/>
                </a:moveTo>
                <a:cubicBezTo>
                  <a:pt x="255" y="189"/>
                  <a:pt x="255" y="189"/>
                  <a:pt x="255" y="189"/>
                </a:cubicBezTo>
                <a:cubicBezTo>
                  <a:pt x="255" y="210"/>
                  <a:pt x="251" y="229"/>
                  <a:pt x="246" y="245"/>
                </a:cubicBezTo>
                <a:cubicBezTo>
                  <a:pt x="189" y="245"/>
                  <a:pt x="189" y="245"/>
                  <a:pt x="189" y="245"/>
                </a:cubicBezTo>
                <a:lnTo>
                  <a:pt x="189" y="189"/>
                </a:lnTo>
                <a:close/>
                <a:moveTo>
                  <a:pt x="194" y="327"/>
                </a:moveTo>
                <a:cubicBezTo>
                  <a:pt x="192" y="329"/>
                  <a:pt x="191" y="330"/>
                  <a:pt x="189" y="331"/>
                </a:cubicBezTo>
                <a:cubicBezTo>
                  <a:pt x="189" y="267"/>
                  <a:pt x="189" y="267"/>
                  <a:pt x="189" y="267"/>
                </a:cubicBezTo>
                <a:cubicBezTo>
                  <a:pt x="238" y="267"/>
                  <a:pt x="238" y="267"/>
                  <a:pt x="238" y="267"/>
                </a:cubicBezTo>
                <a:cubicBezTo>
                  <a:pt x="233" y="280"/>
                  <a:pt x="226" y="292"/>
                  <a:pt x="219" y="301"/>
                </a:cubicBezTo>
                <a:cubicBezTo>
                  <a:pt x="210" y="313"/>
                  <a:pt x="201" y="322"/>
                  <a:pt x="194" y="327"/>
                </a:cubicBezTo>
                <a:close/>
                <a:moveTo>
                  <a:pt x="228" y="325"/>
                </a:moveTo>
                <a:cubicBezTo>
                  <a:pt x="240" y="312"/>
                  <a:pt x="253" y="292"/>
                  <a:pt x="262" y="267"/>
                </a:cubicBezTo>
                <a:cubicBezTo>
                  <a:pt x="306" y="267"/>
                  <a:pt x="306" y="267"/>
                  <a:pt x="306" y="267"/>
                </a:cubicBezTo>
                <a:cubicBezTo>
                  <a:pt x="287" y="294"/>
                  <a:pt x="260" y="315"/>
                  <a:pt x="228" y="325"/>
                </a:cubicBezTo>
                <a:close/>
                <a:moveTo>
                  <a:pt x="318" y="245"/>
                </a:moveTo>
                <a:cubicBezTo>
                  <a:pt x="270" y="245"/>
                  <a:pt x="270" y="245"/>
                  <a:pt x="270" y="245"/>
                </a:cubicBezTo>
                <a:cubicBezTo>
                  <a:pt x="274" y="228"/>
                  <a:pt x="277" y="210"/>
                  <a:pt x="278" y="189"/>
                </a:cubicBezTo>
                <a:cubicBezTo>
                  <a:pt x="333" y="189"/>
                  <a:pt x="333" y="189"/>
                  <a:pt x="333" y="189"/>
                </a:cubicBezTo>
                <a:cubicBezTo>
                  <a:pt x="332" y="209"/>
                  <a:pt x="327" y="228"/>
                  <a:pt x="318" y="245"/>
                </a:cubicBezTo>
                <a:close/>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2" name="Picture Placeholder 1"/>
          <p:cNvSpPr>
            <a:spLocks noGrp="1"/>
          </p:cNvSpPr>
          <p:nvPr>
            <p:ph type="pic" sz="quarter" idx="10"/>
          </p:nvPr>
        </p:nvSpPr>
        <p:spPr/>
      </p:sp>
    </p:spTree>
    <p:extLst>
      <p:ext uri="{BB962C8B-B14F-4D97-AF65-F5344CB8AC3E}">
        <p14:creationId xmlns:p14="http://schemas.microsoft.com/office/powerpoint/2010/main" val="190248483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989893" y="4033330"/>
            <a:ext cx="5792614" cy="1523494"/>
          </a:xfrm>
          <a:prstGeom prst="rect">
            <a:avLst/>
          </a:prstGeom>
          <a:noFill/>
        </p:spPr>
        <p:txBody>
          <a:bodyPr wrap="square" rtlCol="0">
            <a:spAutoFit/>
          </a:bodyPr>
          <a:lstStyle/>
          <a:p>
            <a:pPr algn="ctr"/>
            <a:r>
              <a:rPr lang="en-US" b="1" dirty="0">
                <a:solidFill>
                  <a:srgbClr val="364E67"/>
                </a:solidFill>
                <a:latin typeface="Open Sans" panose="020B0606030504020204" pitchFamily="34" charset="0"/>
                <a:ea typeface="Open Sans" panose="020B0606030504020204" pitchFamily="34" charset="0"/>
                <a:cs typeface="Open Sans" panose="020B0606030504020204" pitchFamily="34" charset="0"/>
              </a:rPr>
              <a:t>WRITE A RESUME THAT LANDS </a:t>
            </a:r>
            <a:r>
              <a:rPr lang="en-US" dirty="0">
                <a:solidFill>
                  <a:srgbClr val="2FAE82"/>
                </a:solidFill>
                <a:latin typeface="Open Sans" panose="020B0606030504020204" pitchFamily="34" charset="0"/>
                <a:ea typeface="Open Sans" panose="020B0606030504020204" pitchFamily="34" charset="0"/>
                <a:cs typeface="Open Sans" panose="020B0606030504020204" pitchFamily="34" charset="0"/>
              </a:rPr>
              <a:t>MORE INTERVIEWS</a:t>
            </a:r>
            <a:r>
              <a:rPr lang="en-US" dirty="0" smtClean="0">
                <a:solidFill>
                  <a:srgbClr val="2FAE82"/>
                </a:solidFill>
                <a:latin typeface="Open Sans" panose="020B0606030504020204" pitchFamily="34" charset="0"/>
                <a:ea typeface="Open Sans" panose="020B0606030504020204" pitchFamily="34" charset="0"/>
                <a:cs typeface="Open Sans" panose="020B0606030504020204" pitchFamily="34" charset="0"/>
              </a:rPr>
              <a:t>!</a:t>
            </a:r>
          </a:p>
          <a:p>
            <a:pPr algn="ctr"/>
            <a:endParaRPr lang="en-US" sz="1200" dirty="0" smtClean="0">
              <a:solidFill>
                <a:srgbClr val="595959"/>
              </a:solidFill>
              <a:latin typeface="Open Sans Light" panose="020B0306030504020204" pitchFamily="34" charset="0"/>
              <a:ea typeface="Open Sans Light" panose="020B0306030504020204" pitchFamily="34" charset="0"/>
              <a:cs typeface="Open Sans Light" panose="020B0306030504020204" pitchFamily="34" charset="0"/>
            </a:endParaRPr>
          </a:p>
          <a:p>
            <a:pPr algn="ctr">
              <a:lnSpc>
                <a:spcPct val="150000"/>
              </a:lnSpc>
            </a:pPr>
            <a:r>
              <a:rPr lang="en-US" sz="1400" dirty="0" smtClean="0">
                <a:solidFill>
                  <a:srgbClr val="595959"/>
                </a:solidFill>
                <a:latin typeface="Open Sans Light" panose="020B0306030504020204" pitchFamily="34" charset="0"/>
                <a:ea typeface="Open Sans Light" panose="020B0306030504020204" pitchFamily="34" charset="0"/>
                <a:cs typeface="Open Sans Light" panose="020B0306030504020204" pitchFamily="34" charset="0"/>
              </a:rPr>
              <a:t>Let </a:t>
            </a:r>
            <a:r>
              <a:rPr lang="en-US" sz="1400" dirty="0">
                <a:solidFill>
                  <a:srgbClr val="595959"/>
                </a:solidFill>
                <a:latin typeface="Open Sans Light" panose="020B0306030504020204" pitchFamily="34" charset="0"/>
                <a:ea typeface="Open Sans Light" panose="020B0306030504020204" pitchFamily="34" charset="0"/>
                <a:cs typeface="Open Sans Light" panose="020B0306030504020204" pitchFamily="34" charset="0"/>
              </a:rPr>
              <a:t>state-of-the-art resume builder help you create a resume tailored to your target jobs. Creating a resume has never been easier</a:t>
            </a:r>
            <a:r>
              <a:rPr lang="en-US" sz="1400" dirty="0" smtClean="0">
                <a:solidFill>
                  <a:srgbClr val="595959"/>
                </a:solidFill>
                <a:latin typeface="Open Sans Light" panose="020B0306030504020204" pitchFamily="34" charset="0"/>
                <a:ea typeface="Open Sans Light" panose="020B0306030504020204" pitchFamily="34" charset="0"/>
                <a:cs typeface="Open Sans Light" panose="020B0306030504020204" pitchFamily="34" charset="0"/>
              </a:rPr>
              <a:t>!</a:t>
            </a:r>
          </a:p>
          <a:p>
            <a:pPr algn="ctr">
              <a:lnSpc>
                <a:spcPct val="150000"/>
              </a:lnSpc>
            </a:pPr>
            <a:r>
              <a:rPr lang="en-US" sz="1400" dirty="0">
                <a:solidFill>
                  <a:srgbClr val="595959"/>
                </a:solidFill>
                <a:latin typeface="Open Sans Light" panose="020B0306030504020204" pitchFamily="34" charset="0"/>
                <a:ea typeface="Open Sans Light" panose="020B0306030504020204" pitchFamily="34" charset="0"/>
                <a:cs typeface="Open Sans Light" panose="020B0306030504020204" pitchFamily="34" charset="0"/>
                <a:hlinkClick r:id="rId3"/>
              </a:rPr>
              <a:t>https://www.careerreload.com/build-a-resume</a:t>
            </a:r>
            <a:r>
              <a:rPr lang="en-US" sz="1400" dirty="0" smtClean="0">
                <a:solidFill>
                  <a:srgbClr val="595959"/>
                </a:solidFill>
                <a:latin typeface="Open Sans Light" panose="020B0306030504020204" pitchFamily="34" charset="0"/>
                <a:ea typeface="Open Sans Light" panose="020B0306030504020204" pitchFamily="34" charset="0"/>
                <a:cs typeface="Open Sans Light" panose="020B0306030504020204" pitchFamily="34" charset="0"/>
                <a:hlinkClick r:id="rId3"/>
              </a:rPr>
              <a:t>/</a:t>
            </a:r>
            <a:r>
              <a:rPr lang="en-US" sz="1400" dirty="0" smtClean="0">
                <a:solidFill>
                  <a:srgbClr val="595959"/>
                </a:solidFill>
                <a:latin typeface="Open Sans Light" panose="020B0306030504020204" pitchFamily="34" charset="0"/>
                <a:ea typeface="Open Sans Light" panose="020B0306030504020204" pitchFamily="34" charset="0"/>
                <a:cs typeface="Open Sans Light" panose="020B0306030504020204" pitchFamily="34" charset="0"/>
              </a:rPr>
              <a:t> </a:t>
            </a:r>
            <a:endParaRPr lang="en-US" sz="1400" dirty="0">
              <a:solidFill>
                <a:srgbClr val="595959"/>
              </a:solidFill>
              <a:latin typeface="Open Sans Light" panose="020B0306030504020204" pitchFamily="34" charset="0"/>
              <a:ea typeface="Open Sans Light" panose="020B0306030504020204" pitchFamily="34" charset="0"/>
              <a:cs typeface="Open Sans Light" panose="020B0306030504020204" pitchFamily="34" charset="0"/>
            </a:endParaRPr>
          </a:p>
        </p:txBody>
      </p:sp>
      <p:cxnSp>
        <p:nvCxnSpPr>
          <p:cNvPr id="3" name="Straight Connector 2"/>
          <p:cNvCxnSpPr/>
          <p:nvPr/>
        </p:nvCxnSpPr>
        <p:spPr>
          <a:xfrm>
            <a:off x="436944" y="9549115"/>
            <a:ext cx="6898512" cy="0"/>
          </a:xfrm>
          <a:prstGeom prst="line">
            <a:avLst/>
          </a:prstGeom>
          <a:noFill/>
          <a:ln w="6350" cap="flat" cmpd="sng" algn="ctr">
            <a:solidFill>
              <a:sysClr val="window" lastClr="FFFFFF">
                <a:lumMod val="75000"/>
              </a:sysClr>
            </a:solidFill>
            <a:prstDash val="solid"/>
            <a:miter lim="800000"/>
          </a:ln>
          <a:effectLst/>
        </p:spPr>
      </p:cxnSp>
      <p:grpSp>
        <p:nvGrpSpPr>
          <p:cNvPr id="4" name="Group 3"/>
          <p:cNvGrpSpPr/>
          <p:nvPr/>
        </p:nvGrpSpPr>
        <p:grpSpPr>
          <a:xfrm>
            <a:off x="2372999" y="9630437"/>
            <a:ext cx="3026402" cy="230832"/>
            <a:chOff x="2430308" y="9630437"/>
            <a:chExt cx="3026402" cy="230832"/>
          </a:xfrm>
        </p:grpSpPr>
        <p:sp>
          <p:nvSpPr>
            <p:cNvPr id="5" name="TextBox 4"/>
            <p:cNvSpPr txBox="1"/>
            <p:nvPr userDrawn="1"/>
          </p:nvSpPr>
          <p:spPr>
            <a:xfrm>
              <a:off x="2430308" y="9630437"/>
              <a:ext cx="2194560" cy="230832"/>
            </a:xfrm>
            <a:prstGeom prst="rect">
              <a:avLst/>
            </a:prstGeom>
            <a:noFill/>
          </p:spPr>
          <p:txBody>
            <a:bodyPr wrap="square" rtlCol="0">
              <a:spAutoFit/>
            </a:bodyPr>
            <a:lstStyle/>
            <a:p>
              <a:pPr algn="ctr"/>
              <a:r>
                <a:rPr lang="fi-FI" sz="900" dirty="0" smtClean="0">
                  <a:solidFill>
                    <a:srgbClr val="595959"/>
                  </a:solidFill>
                  <a:latin typeface="Open Sans" panose="020B0606030504020204" pitchFamily="34" charset="0"/>
                  <a:ea typeface="Open Sans" panose="020B0606030504020204" pitchFamily="34" charset="0"/>
                  <a:cs typeface="Open Sans" panose="020B0606030504020204" pitchFamily="34" charset="0"/>
                </a:rPr>
                <a:t>Free resources brough to you by </a:t>
              </a:r>
              <a:endParaRPr lang="en-US" sz="900" dirty="0">
                <a:solidFill>
                  <a:srgbClr val="595959"/>
                </a:solidFill>
                <a:latin typeface="Open Sans" panose="020B0606030504020204" pitchFamily="34" charset="0"/>
                <a:ea typeface="Open Sans" panose="020B0606030504020204" pitchFamily="34" charset="0"/>
                <a:cs typeface="Open Sans" panose="020B0606030504020204" pitchFamily="34" charset="0"/>
              </a:endParaRPr>
            </a:p>
          </p:txBody>
        </p:sp>
        <p:pic>
          <p:nvPicPr>
            <p:cNvPr id="6" name="Picture 5">
              <a:hlinkClick r:id="rId4"/>
            </p:cNvPr>
            <p:cNvPicPr>
              <a:picLocks noChangeAspect="1"/>
            </p:cNvPicPr>
            <p:nvPr userDrawn="1"/>
          </p:nvPicPr>
          <p:blipFill>
            <a:blip r:embed="rId5" cstate="print">
              <a:extLst>
                <a:ext uri="{28A0092B-C50C-407E-A947-70E740481C1C}">
                  <a14:useLocalDpi xmlns:a14="http://schemas.microsoft.com/office/drawing/2010/main"/>
                </a:ext>
              </a:extLst>
            </a:blip>
            <a:stretch>
              <a:fillRect/>
            </a:stretch>
          </p:blipFill>
          <p:spPr>
            <a:xfrm>
              <a:off x="4448592" y="9705967"/>
              <a:ext cx="1008118" cy="91647"/>
            </a:xfrm>
            <a:prstGeom prst="rect">
              <a:avLst/>
            </a:prstGeom>
          </p:spPr>
        </p:pic>
      </p:grpSp>
      <p:sp>
        <p:nvSpPr>
          <p:cNvPr id="7" name="Text Box 53"/>
          <p:cNvSpPr txBox="1"/>
          <p:nvPr/>
        </p:nvSpPr>
        <p:spPr>
          <a:xfrm>
            <a:off x="644208" y="1073489"/>
            <a:ext cx="6483985" cy="2216150"/>
          </a:xfrm>
          <a:prstGeom prst="rect">
            <a:avLst/>
          </a:prstGeom>
          <a:solidFill>
            <a:sysClr val="window" lastClr="FFFFFF"/>
          </a:solidFill>
          <a:ln w="19050">
            <a:solidFill>
              <a:srgbClr val="4C6685"/>
            </a:solidFill>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lnSpc>
                <a:spcPct val="107000"/>
              </a:lnSpc>
              <a:spcBef>
                <a:spcPts val="0"/>
              </a:spcBef>
              <a:spcAft>
                <a:spcPts val="0"/>
              </a:spcAft>
            </a:pPr>
            <a:r>
              <a:rPr lang="en-US" sz="1100" dirty="0">
                <a:solidFill>
                  <a:srgbClr val="494A49"/>
                </a:solidFill>
                <a:effectLst/>
                <a:latin typeface="Calibri" panose="020F0502020204030204" pitchFamily="34" charset="0"/>
                <a:ea typeface="PMingLiU"/>
                <a:cs typeface="Arial" panose="020B0604020202020204" pitchFamily="34" charset="0"/>
              </a:rPr>
              <a:t> </a:t>
            </a:r>
            <a:endParaRPr lang="en-US" sz="1100" dirty="0">
              <a:effectLst/>
              <a:latin typeface="Calibri" panose="020F0502020204030204" pitchFamily="34" charset="0"/>
              <a:ea typeface="PMingLiU"/>
              <a:cs typeface="Arial" panose="020B0604020202020204" pitchFamily="34" charset="0"/>
            </a:endParaRPr>
          </a:p>
          <a:p>
            <a:pPr marL="0" marR="0">
              <a:lnSpc>
                <a:spcPct val="107000"/>
              </a:lnSpc>
              <a:spcBef>
                <a:spcPts val="0"/>
              </a:spcBef>
              <a:spcAft>
                <a:spcPts val="0"/>
              </a:spcAft>
            </a:pPr>
            <a:r>
              <a:rPr lang="en-US" sz="1100" u="sng" dirty="0">
                <a:solidFill>
                  <a:srgbClr val="494A49"/>
                </a:solidFill>
                <a:effectLst/>
                <a:latin typeface="Times New Roman" panose="02020603050405020304" pitchFamily="18" charset="0"/>
                <a:ea typeface="PMingLiU"/>
                <a:cs typeface="Arial" panose="020B0604020202020204" pitchFamily="34" charset="0"/>
              </a:rPr>
              <a:t>Copyright information - Please read</a:t>
            </a:r>
            <a:endParaRPr lang="en-US" sz="1100" dirty="0">
              <a:effectLst/>
              <a:latin typeface="Calibri" panose="020F0502020204030204" pitchFamily="34" charset="0"/>
              <a:ea typeface="PMingLiU"/>
              <a:cs typeface="Arial" panose="020B0604020202020204" pitchFamily="34" charset="0"/>
            </a:endParaRPr>
          </a:p>
          <a:p>
            <a:pPr marL="0" marR="0">
              <a:lnSpc>
                <a:spcPct val="107000"/>
              </a:lnSpc>
              <a:spcBef>
                <a:spcPts val="0"/>
              </a:spcBef>
              <a:spcAft>
                <a:spcPts val="0"/>
              </a:spcAft>
            </a:pPr>
            <a:r>
              <a:rPr lang="en-US" sz="1100" dirty="0">
                <a:solidFill>
                  <a:srgbClr val="494A49"/>
                </a:solidFill>
                <a:effectLst/>
                <a:latin typeface="Times New Roman" panose="02020603050405020304" pitchFamily="18" charset="0"/>
                <a:ea typeface="PMingLiU"/>
                <a:cs typeface="Arial" panose="020B0604020202020204" pitchFamily="34" charset="0"/>
              </a:rPr>
              <a:t> </a:t>
            </a:r>
            <a:endParaRPr lang="en-US" sz="1100" dirty="0">
              <a:effectLst/>
              <a:latin typeface="Calibri" panose="020F0502020204030204" pitchFamily="34" charset="0"/>
              <a:ea typeface="PMingLiU"/>
              <a:cs typeface="Arial" panose="020B0604020202020204" pitchFamily="34" charset="0"/>
            </a:endParaRPr>
          </a:p>
          <a:p>
            <a:pPr>
              <a:lnSpc>
                <a:spcPct val="107000"/>
              </a:lnSpc>
            </a:pPr>
            <a:r>
              <a:rPr lang="en-US" sz="1100" dirty="0">
                <a:solidFill>
                  <a:srgbClr val="494A49"/>
                </a:solidFill>
                <a:effectLst/>
                <a:latin typeface="Times New Roman" panose="02020603050405020304" pitchFamily="18" charset="0"/>
                <a:ea typeface="PMingLiU"/>
                <a:cs typeface="Arial" panose="020B0604020202020204" pitchFamily="34" charset="0"/>
              </a:rPr>
              <a:t>© This free resume template is the copyright of </a:t>
            </a:r>
            <a:r>
              <a:rPr lang="en-US" sz="1100" u="sng" dirty="0">
                <a:solidFill>
                  <a:srgbClr val="00B050"/>
                </a:solidFill>
                <a:effectLst/>
                <a:latin typeface="Times New Roman" panose="02020603050405020304" pitchFamily="18" charset="0"/>
                <a:ea typeface="PMingLiU"/>
                <a:cs typeface="Arial" panose="020B0604020202020204" pitchFamily="34" charset="0"/>
                <a:hlinkClick r:id="rId6"/>
              </a:rPr>
              <a:t>CareerReload.com</a:t>
            </a:r>
            <a:r>
              <a:rPr lang="en-US" sz="1100" dirty="0">
                <a:solidFill>
                  <a:srgbClr val="494A49"/>
                </a:solidFill>
                <a:effectLst/>
                <a:latin typeface="Times New Roman" panose="02020603050405020304" pitchFamily="18" charset="0"/>
                <a:ea typeface="PMingLiU"/>
                <a:cs typeface="Arial" panose="020B0604020202020204" pitchFamily="34" charset="0"/>
              </a:rPr>
              <a:t>. You can download and modify this template for your own personal use to create a resume for </a:t>
            </a:r>
            <a:r>
              <a:rPr lang="en-US" sz="1100" dirty="0" smtClean="0">
                <a:solidFill>
                  <a:srgbClr val="494A49"/>
                </a:solidFill>
                <a:effectLst/>
                <a:latin typeface="Times New Roman" panose="02020603050405020304" pitchFamily="18" charset="0"/>
                <a:ea typeface="PMingLiU"/>
                <a:cs typeface="Arial" panose="020B0604020202020204" pitchFamily="34" charset="0"/>
              </a:rPr>
              <a:t>yourself. </a:t>
            </a:r>
            <a:r>
              <a:rPr lang="en-US" sz="1100" dirty="0">
                <a:solidFill>
                  <a:srgbClr val="494A49"/>
                </a:solidFill>
                <a:effectLst/>
                <a:latin typeface="Times New Roman" panose="02020603050405020304" pitchFamily="18" charset="0"/>
                <a:ea typeface="PMingLiU"/>
                <a:cs typeface="Arial" panose="020B0604020202020204" pitchFamily="34" charset="0"/>
              </a:rPr>
              <a:t>You may not distribute or resell this template, or its derivatives, and you may not make the download available on other websites. All sharing of this template must be done by linking to the listing or category (never to the download itself): </a:t>
            </a:r>
            <a:r>
              <a:rPr lang="en-US" sz="1100" u="sng" dirty="0" smtClean="0">
                <a:solidFill>
                  <a:srgbClr val="00B050"/>
                </a:solidFill>
                <a:latin typeface="Times New Roman" panose="02020603050405020304" pitchFamily="18" charset="0"/>
                <a:ea typeface="PMingLiU"/>
                <a:cs typeface="Arial" panose="020B0604020202020204" pitchFamily="34" charset="0"/>
                <a:hlinkClick r:id="rId7"/>
              </a:rPr>
              <a:t>careerreload.com/</a:t>
            </a:r>
            <a:r>
              <a:rPr lang="en-US" sz="1100" u="sng" dirty="0" err="1" smtClean="0">
                <a:solidFill>
                  <a:srgbClr val="00B050"/>
                </a:solidFill>
                <a:latin typeface="Times New Roman" panose="02020603050405020304" pitchFamily="18" charset="0"/>
                <a:ea typeface="PMingLiU"/>
                <a:cs typeface="Arial" panose="020B0604020202020204" pitchFamily="34" charset="0"/>
                <a:hlinkClick r:id="rId7"/>
              </a:rPr>
              <a:t>powerpoint</a:t>
            </a:r>
            <a:r>
              <a:rPr lang="en-US" sz="1100" u="sng" dirty="0" smtClean="0">
                <a:solidFill>
                  <a:srgbClr val="00B050"/>
                </a:solidFill>
                <a:latin typeface="Times New Roman" panose="02020603050405020304" pitchFamily="18" charset="0"/>
                <a:ea typeface="PMingLiU"/>
                <a:cs typeface="Arial" panose="020B0604020202020204" pitchFamily="34" charset="0"/>
                <a:hlinkClick r:id="rId7"/>
              </a:rPr>
              <a:t>-resume-templates/</a:t>
            </a:r>
            <a:r>
              <a:rPr lang="en-US" sz="1100" u="sng" dirty="0" smtClean="0">
                <a:solidFill>
                  <a:srgbClr val="00B050"/>
                </a:solidFill>
                <a:latin typeface="Times New Roman" panose="02020603050405020304" pitchFamily="18" charset="0"/>
                <a:ea typeface="PMingLiU"/>
                <a:cs typeface="Arial" panose="020B0604020202020204" pitchFamily="34" charset="0"/>
              </a:rPr>
              <a:t> </a:t>
            </a:r>
            <a:endParaRPr lang="en-US" sz="1100" dirty="0">
              <a:effectLst/>
              <a:latin typeface="Calibri" panose="020F0502020204030204" pitchFamily="34" charset="0"/>
              <a:ea typeface="PMingLiU"/>
              <a:cs typeface="Arial" panose="020B0604020202020204" pitchFamily="34" charset="0"/>
            </a:endParaRPr>
          </a:p>
          <a:p>
            <a:pPr marL="0" marR="0">
              <a:lnSpc>
                <a:spcPct val="107000"/>
              </a:lnSpc>
              <a:spcBef>
                <a:spcPts val="0"/>
              </a:spcBef>
              <a:spcAft>
                <a:spcPts val="0"/>
              </a:spcAft>
            </a:pPr>
            <a:r>
              <a:rPr lang="en-US" sz="1100" dirty="0">
                <a:solidFill>
                  <a:srgbClr val="494A49"/>
                </a:solidFill>
                <a:effectLst/>
                <a:latin typeface="Times New Roman" panose="02020603050405020304" pitchFamily="18" charset="0"/>
                <a:ea typeface="PMingLiU"/>
                <a:cs typeface="Arial" panose="020B0604020202020204" pitchFamily="34" charset="0"/>
              </a:rPr>
              <a:t> </a:t>
            </a:r>
            <a:endParaRPr lang="en-US" sz="1100" dirty="0">
              <a:effectLst/>
              <a:latin typeface="Calibri" panose="020F0502020204030204" pitchFamily="34" charset="0"/>
              <a:ea typeface="PMingLiU"/>
              <a:cs typeface="Arial" panose="020B0604020202020204" pitchFamily="34" charset="0"/>
            </a:endParaRPr>
          </a:p>
          <a:p>
            <a:pPr marL="0" marR="0">
              <a:lnSpc>
                <a:spcPct val="107000"/>
              </a:lnSpc>
              <a:spcBef>
                <a:spcPts val="0"/>
              </a:spcBef>
              <a:spcAft>
                <a:spcPts val="0"/>
              </a:spcAft>
            </a:pPr>
            <a:r>
              <a:rPr lang="en-US" sz="1100" dirty="0">
                <a:solidFill>
                  <a:srgbClr val="494A49"/>
                </a:solidFill>
                <a:effectLst/>
                <a:latin typeface="Times New Roman" panose="02020603050405020304" pitchFamily="18" charset="0"/>
                <a:ea typeface="PMingLiU"/>
                <a:cs typeface="Arial" panose="020B0604020202020204" pitchFamily="34" charset="0"/>
              </a:rPr>
              <a:t>You should remove this copyright notice before sending your resume to potential employers. To remove this copyright </a:t>
            </a:r>
            <a:r>
              <a:rPr lang="en-US" sz="1100" dirty="0" smtClean="0">
                <a:solidFill>
                  <a:srgbClr val="494A49"/>
                </a:solidFill>
                <a:effectLst/>
                <a:latin typeface="Times New Roman" panose="02020603050405020304" pitchFamily="18" charset="0"/>
                <a:ea typeface="PMingLiU"/>
                <a:cs typeface="Arial" panose="020B0604020202020204" pitchFamily="34" charset="0"/>
              </a:rPr>
              <a:t>notice</a:t>
            </a:r>
            <a:r>
              <a:rPr lang="en-US" sz="1100" dirty="0">
                <a:solidFill>
                  <a:srgbClr val="494A49"/>
                </a:solidFill>
                <a:latin typeface="Times New Roman" panose="02020603050405020304" pitchFamily="18" charset="0"/>
                <a:ea typeface="PMingLiU"/>
                <a:cs typeface="Arial" panose="020B0604020202020204" pitchFamily="34" charset="0"/>
              </a:rPr>
              <a:t> </a:t>
            </a:r>
            <a:r>
              <a:rPr lang="en-US" sz="1100" dirty="0" smtClean="0">
                <a:solidFill>
                  <a:srgbClr val="494A49"/>
                </a:solidFill>
                <a:latin typeface="Times New Roman" panose="02020603050405020304" pitchFamily="18" charset="0"/>
                <a:ea typeface="PMingLiU"/>
                <a:cs typeface="Arial" panose="020B0604020202020204" pitchFamily="34" charset="0"/>
              </a:rPr>
              <a:t>just delete the slide</a:t>
            </a:r>
            <a:r>
              <a:rPr lang="en-US" sz="1100" dirty="0" smtClean="0">
                <a:solidFill>
                  <a:srgbClr val="494A49"/>
                </a:solidFill>
                <a:effectLst/>
                <a:latin typeface="Times New Roman" panose="02020603050405020304" pitchFamily="18" charset="0"/>
                <a:ea typeface="PMingLiU"/>
                <a:cs typeface="Arial" panose="020B0604020202020204" pitchFamily="34" charset="0"/>
              </a:rPr>
              <a:t>.</a:t>
            </a:r>
            <a:endParaRPr lang="en-US" sz="1100" dirty="0">
              <a:effectLst/>
              <a:latin typeface="Calibri" panose="020F0502020204030204" pitchFamily="34" charset="0"/>
              <a:ea typeface="PMingLiU"/>
              <a:cs typeface="Arial" panose="020B0604020202020204" pitchFamily="34" charset="0"/>
            </a:endParaRPr>
          </a:p>
        </p:txBody>
      </p:sp>
    </p:spTree>
    <p:extLst>
      <p:ext uri="{BB962C8B-B14F-4D97-AF65-F5344CB8AC3E}">
        <p14:creationId xmlns:p14="http://schemas.microsoft.com/office/powerpoint/2010/main" val="981776345"/>
      </p:ext>
    </p:extLst>
  </p:cSld>
  <p:clrMapOvr>
    <a:masterClrMapping/>
  </p:clrMapOvr>
</p:sld>
</file>

<file path=ppt/theme/theme1.xml><?xml version="1.0" encoding="utf-8"?>
<a:theme xmlns:a="http://schemas.openxmlformats.org/drawingml/2006/main" name="Office Theme">
  <a:themeElements>
    <a:clrScheme name="PPT08">
      <a:dk1>
        <a:srgbClr val="505050"/>
      </a:dk1>
      <a:lt1>
        <a:srgbClr val="FFFFFF"/>
      </a:lt1>
      <a:dk2>
        <a:srgbClr val="505050"/>
      </a:dk2>
      <a:lt2>
        <a:srgbClr val="FFFFFF"/>
      </a:lt2>
      <a:accent1>
        <a:srgbClr val="475765"/>
      </a:accent1>
      <a:accent2>
        <a:srgbClr val="45BDE5"/>
      </a:accent2>
      <a:accent3>
        <a:srgbClr val="2D89C6"/>
      </a:accent3>
      <a:accent4>
        <a:srgbClr val="45A2DE"/>
      </a:accent4>
      <a:accent5>
        <a:srgbClr val="7FC8FD"/>
      </a:accent5>
      <a:accent6>
        <a:srgbClr val="A5A5A5"/>
      </a:accent6>
      <a:hlink>
        <a:srgbClr val="2D89C6"/>
      </a:hlink>
      <a:folHlink>
        <a:srgbClr val="2D89C6"/>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697</Words>
  <Application>Microsoft Office PowerPoint</Application>
  <PresentationFormat>Custom</PresentationFormat>
  <Paragraphs>115</Paragraphs>
  <Slides>3</Slides>
  <Notes>3</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3</vt:i4>
      </vt:variant>
    </vt:vector>
  </HeadingPairs>
  <TitlesOfParts>
    <vt:vector size="11" baseType="lpstr">
      <vt:lpstr>Arial</vt:lpstr>
      <vt:lpstr>Calibri</vt:lpstr>
      <vt:lpstr>Calibri Light</vt:lpstr>
      <vt:lpstr>Open Sans</vt:lpstr>
      <vt:lpstr>Open Sans Light</vt:lpstr>
      <vt:lpstr>PMingLiU</vt:lpstr>
      <vt:lpstr>Times New Roman</vt:lpstr>
      <vt:lpstr>Office Theme</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2022-07-14T10:03:18Z</dcterms:created>
  <dcterms:modified xsi:type="dcterms:W3CDTF">2022-08-26T11:52:33Z</dcterms:modified>
</cp:coreProperties>
</file>