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260" r:id="rId2"/>
    <p:sldId id="258" r:id="rId3"/>
    <p:sldId id="259" r:id="rId4"/>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868" autoAdjust="0"/>
  </p:normalViewPr>
  <p:slideViewPr>
    <p:cSldViewPr snapToGrid="0">
      <p:cViewPr varScale="1">
        <p:scale>
          <a:sx n="79" d="100"/>
          <a:sy n="79" d="100"/>
        </p:scale>
        <p:origin x="792" y="6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4239C5-03E1-4EC2-A146-10B23B1A1526}" type="datetimeFigureOut">
              <a:rPr lang="en-US" smtClean="0"/>
              <a:t>26-Aug-22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D9C2C6-BBE5-447D-87A4-D4E067A993BE}" type="slidenum">
              <a:rPr lang="en-US" smtClean="0"/>
              <a:t>‹#›</a:t>
            </a:fld>
            <a:endParaRPr lang="en-US"/>
          </a:p>
        </p:txBody>
      </p:sp>
    </p:spTree>
    <p:extLst>
      <p:ext uri="{BB962C8B-B14F-4D97-AF65-F5344CB8AC3E}">
        <p14:creationId xmlns:p14="http://schemas.microsoft.com/office/powerpoint/2010/main" val="2447113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a:t>
            </a:r>
            <a:r>
              <a:rPr lang="en-US" sz="1200" i="1" dirty="0" smtClean="0">
                <a:solidFill>
                  <a:srgbClr val="494A49"/>
                </a:solidFill>
                <a:effectLst/>
                <a:latin typeface="Times New Roman" panose="02020603050405020304" pitchFamily="18" charset="0"/>
                <a:ea typeface="PMingLiU"/>
                <a:cs typeface="Arial" panose="020B0604020202020204" pitchFamily="34" charset="0"/>
              </a:rPr>
              <a:t>CareerReload.com</a:t>
            </a:r>
          </a:p>
          <a:p>
            <a:endParaRPr lang="fi-FI" sz="1200" i="1" dirty="0" smtClean="0">
              <a:solidFill>
                <a:srgbClr val="494A49"/>
              </a:solidFill>
              <a:effectLst/>
              <a:latin typeface="Times New Roman" panose="02020603050405020304" pitchFamily="18" charset="0"/>
              <a:ea typeface="PMingLiU"/>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200" b="1" i="0" dirty="0" smtClean="0">
                <a:solidFill>
                  <a:srgbClr val="494A49"/>
                </a:solidFill>
                <a:effectLst/>
                <a:latin typeface="Times New Roman" panose="02020603050405020304" pitchFamily="18" charset="0"/>
                <a:ea typeface="PMingLiU"/>
                <a:cs typeface="Arial" panose="020B0604020202020204" pitchFamily="34" charset="0"/>
              </a:rPr>
              <a:t>Resume with no photo</a:t>
            </a:r>
            <a:endParaRPr lang="en-US" sz="1200" i="1" dirty="0" smtClean="0">
              <a:solidFill>
                <a:srgbClr val="494A49"/>
              </a:solidFill>
              <a:effectLst/>
              <a:latin typeface="Times New Roman" panose="02020603050405020304" pitchFamily="18" charset="0"/>
              <a:ea typeface="PMingLiU"/>
              <a:cs typeface="Arial" panose="020B0604020202020204" pitchFamily="34" charset="0"/>
            </a:endParaRP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1ED9C2C6-BBE5-447D-87A4-D4E067A993BE}" type="slidenum">
              <a:rPr lang="en-US" smtClean="0"/>
              <a:t>1</a:t>
            </a:fld>
            <a:endParaRPr lang="en-US"/>
          </a:p>
        </p:txBody>
      </p:sp>
    </p:spTree>
    <p:extLst>
      <p:ext uri="{BB962C8B-B14F-4D97-AF65-F5344CB8AC3E}">
        <p14:creationId xmlns:p14="http://schemas.microsoft.com/office/powerpoint/2010/main" val="3175295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a:t>
            </a:r>
            <a:r>
              <a:rPr lang="en-US" sz="1200" i="1" dirty="0" smtClean="0">
                <a:solidFill>
                  <a:srgbClr val="494A49"/>
                </a:solidFill>
                <a:effectLst/>
                <a:latin typeface="Times New Roman" panose="02020603050405020304" pitchFamily="18" charset="0"/>
                <a:ea typeface="PMingLiU"/>
                <a:cs typeface="Arial" panose="020B0604020202020204" pitchFamily="34" charset="0"/>
              </a:rPr>
              <a:t>CareerReload.com</a:t>
            </a:r>
          </a:p>
          <a:p>
            <a:endParaRPr lang="fi-FI" sz="1200" i="1" dirty="0" smtClean="0">
              <a:solidFill>
                <a:srgbClr val="494A49"/>
              </a:solidFill>
              <a:effectLst/>
              <a:latin typeface="Times New Roman" panose="02020603050405020304" pitchFamily="18" charset="0"/>
              <a:ea typeface="PMingLiU"/>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200" b="1" i="0" dirty="0" smtClean="0">
                <a:solidFill>
                  <a:srgbClr val="494A49"/>
                </a:solidFill>
                <a:effectLst/>
                <a:latin typeface="Times New Roman" panose="02020603050405020304" pitchFamily="18" charset="0"/>
                <a:ea typeface="PMingLiU"/>
                <a:cs typeface="Arial" panose="020B0604020202020204" pitchFamily="34" charset="0"/>
              </a:rPr>
              <a:t>Resume with photo</a:t>
            </a:r>
            <a:endParaRPr lang="en-US" sz="1200" i="1" dirty="0" smtClean="0">
              <a:solidFill>
                <a:srgbClr val="494A49"/>
              </a:solidFill>
              <a:effectLst/>
              <a:latin typeface="Times New Roman" panose="02020603050405020304" pitchFamily="18" charset="0"/>
              <a:ea typeface="PMingLiU"/>
              <a:cs typeface="Arial" panose="020B0604020202020204" pitchFamily="34" charset="0"/>
            </a:endParaRP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1ED9C2C6-BBE5-447D-87A4-D4E067A993BE}" type="slidenum">
              <a:rPr lang="en-US" smtClean="0"/>
              <a:t>2</a:t>
            </a:fld>
            <a:endParaRPr lang="en-US"/>
          </a:p>
        </p:txBody>
      </p:sp>
    </p:spTree>
    <p:extLst>
      <p:ext uri="{BB962C8B-B14F-4D97-AF65-F5344CB8AC3E}">
        <p14:creationId xmlns:p14="http://schemas.microsoft.com/office/powerpoint/2010/main" val="2262181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1ED9C2C6-BBE5-447D-87A4-D4E067A993BE}" type="slidenum">
              <a:rPr lang="en-US" smtClean="0"/>
              <a:t>3</a:t>
            </a:fld>
            <a:endParaRPr lang="en-US"/>
          </a:p>
        </p:txBody>
      </p:sp>
    </p:spTree>
    <p:extLst>
      <p:ext uri="{BB962C8B-B14F-4D97-AF65-F5344CB8AC3E}">
        <p14:creationId xmlns:p14="http://schemas.microsoft.com/office/powerpoint/2010/main" val="355469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ume layout">
    <p:spTree>
      <p:nvGrpSpPr>
        <p:cNvPr id="1" name=""/>
        <p:cNvGrpSpPr/>
        <p:nvPr/>
      </p:nvGrpSpPr>
      <p:grpSpPr>
        <a:xfrm>
          <a:off x="0" y="0"/>
          <a:ext cx="0" cy="0"/>
          <a:chOff x="0" y="0"/>
          <a:chExt cx="0" cy="0"/>
        </a:xfrm>
      </p:grpSpPr>
      <p:sp>
        <p:nvSpPr>
          <p:cNvPr id="3" name="Rectangle 2"/>
          <p:cNvSpPr/>
          <p:nvPr userDrawn="1"/>
        </p:nvSpPr>
        <p:spPr>
          <a:xfrm>
            <a:off x="4970098" y="0"/>
            <a:ext cx="2802302" cy="10058400"/>
          </a:xfrm>
          <a:prstGeom prst="rect">
            <a:avLst/>
          </a:prstGeom>
          <a:gradFill flip="none" rotWithShape="1">
            <a:gsLst>
              <a:gs pos="0">
                <a:schemeClr val="accent1">
                  <a:lumMod val="5000"/>
                  <a:lumOff val="95000"/>
                </a:schemeClr>
              </a:gs>
              <a:gs pos="100000">
                <a:schemeClr val="accent6">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4"/>
          <p:cNvSpPr/>
          <p:nvPr userDrawn="1"/>
        </p:nvSpPr>
        <p:spPr>
          <a:xfrm>
            <a:off x="5584110" y="493251"/>
            <a:ext cx="1585123" cy="2168808"/>
          </a:xfrm>
          <a:custGeom>
            <a:avLst/>
            <a:gdLst/>
            <a:ahLst/>
            <a:cxnLst/>
            <a:rect l="l" t="t" r="r" b="b"/>
            <a:pathLst>
              <a:path w="1249628" h="1709775">
                <a:moveTo>
                  <a:pt x="0" y="0"/>
                </a:moveTo>
                <a:lnTo>
                  <a:pt x="1249628" y="0"/>
                </a:lnTo>
                <a:lnTo>
                  <a:pt x="1249628" y="1709775"/>
                </a:lnTo>
                <a:lnTo>
                  <a:pt x="0" y="1709775"/>
                </a:lnTo>
                <a:close/>
              </a:path>
            </a:pathLst>
          </a:custGeom>
          <a:solidFill>
            <a:schemeClr val="accent6">
              <a:lumMod val="20000"/>
              <a:lumOff val="80000"/>
            </a:schemeClr>
          </a:solidFill>
          <a:ln>
            <a:solidFill>
              <a:schemeClr val="bg1"/>
            </a:solidFill>
          </a:ln>
        </p:spPr>
      </p:sp>
      <p:sp>
        <p:nvSpPr>
          <p:cNvPr id="7" name="Picture Placeholder 6"/>
          <p:cNvSpPr>
            <a:spLocks noGrp="1"/>
          </p:cNvSpPr>
          <p:nvPr>
            <p:ph type="pic" sz="quarter" idx="10"/>
          </p:nvPr>
        </p:nvSpPr>
        <p:spPr>
          <a:xfrm>
            <a:off x="5716588" y="622300"/>
            <a:ext cx="1320800" cy="1730375"/>
          </a:xfrm>
          <a:solidFill>
            <a:schemeClr val="bg1">
              <a:lumMod val="65000"/>
            </a:schemeClr>
          </a:solidFill>
        </p:spPr>
        <p:txBody>
          <a:bodyPr>
            <a:normAutofit/>
          </a:bodyPr>
          <a:lstStyle>
            <a:lvl1pPr>
              <a:defRPr sz="1600"/>
            </a:lvl1pPr>
          </a:lstStyle>
          <a:p>
            <a:endParaRPr lang="en-US"/>
          </a:p>
        </p:txBody>
      </p:sp>
    </p:spTree>
    <p:extLst>
      <p:ext uri="{BB962C8B-B14F-4D97-AF65-F5344CB8AC3E}">
        <p14:creationId xmlns:p14="http://schemas.microsoft.com/office/powerpoint/2010/main" val="3046664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60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Resume layout">
    <p:spTree>
      <p:nvGrpSpPr>
        <p:cNvPr id="1" name=""/>
        <p:cNvGrpSpPr/>
        <p:nvPr/>
      </p:nvGrpSpPr>
      <p:grpSpPr>
        <a:xfrm>
          <a:off x="0" y="0"/>
          <a:ext cx="0" cy="0"/>
          <a:chOff x="0" y="0"/>
          <a:chExt cx="0" cy="0"/>
        </a:xfrm>
      </p:grpSpPr>
      <p:sp>
        <p:nvSpPr>
          <p:cNvPr id="3" name="Rectangle 2"/>
          <p:cNvSpPr/>
          <p:nvPr userDrawn="1"/>
        </p:nvSpPr>
        <p:spPr>
          <a:xfrm>
            <a:off x="4970098" y="0"/>
            <a:ext cx="2802302" cy="10058400"/>
          </a:xfrm>
          <a:prstGeom prst="rect">
            <a:avLst/>
          </a:prstGeom>
          <a:gradFill flip="none" rotWithShape="1">
            <a:gsLst>
              <a:gs pos="0">
                <a:schemeClr val="accent1">
                  <a:lumMod val="5000"/>
                  <a:lumOff val="95000"/>
                </a:schemeClr>
              </a:gs>
              <a:gs pos="100000">
                <a:schemeClr val="accent6">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41161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8"/>
            <a:ext cx="6703695" cy="545138"/>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1300348"/>
            <a:ext cx="6703695" cy="775919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13BA353C-487E-4DE6-9E67-EC916B990B63}" type="datetimeFigureOut">
              <a:rPr lang="en-US" smtClean="0"/>
              <a:t>26-Aug-22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A1FEDCCD-1396-411F-8479-3E9047AA99A6}" type="slidenum">
              <a:rPr lang="en-US" smtClean="0"/>
              <a:t>‹#›</a:t>
            </a:fld>
            <a:endParaRPr lang="en-US"/>
          </a:p>
        </p:txBody>
      </p:sp>
    </p:spTree>
    <p:extLst>
      <p:ext uri="{BB962C8B-B14F-4D97-AF65-F5344CB8AC3E}">
        <p14:creationId xmlns:p14="http://schemas.microsoft.com/office/powerpoint/2010/main" val="3134323767"/>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Lst>
  <p:txStyles>
    <p:titleStyle>
      <a:lvl1pPr algn="l" defTabSz="134115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1800"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140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1200"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110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110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NULL"/><Relationship Id="rId10" Type="http://schemas.openxmlformats.org/officeDocument/2006/relationships/image" Target="NUL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NULL"/><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NULL"/><Relationship Id="rId10" Type="http://schemas.openxmlformats.org/officeDocument/2006/relationships/image" Target="NUL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7" Type="http://schemas.openxmlformats.org/officeDocument/2006/relationships/hyperlink" Target="https://www.careerreload.com/powerpoint-resume-templat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careerreload.com" TargetMode="External"/><Relationship Id="rId5" Type="http://schemas.openxmlformats.org/officeDocument/2006/relationships/image" Target="../media/image4.png"/><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6"/>
          <p:cNvSpPr txBox="1"/>
          <p:nvPr/>
        </p:nvSpPr>
        <p:spPr>
          <a:xfrm>
            <a:off x="448509" y="2008083"/>
            <a:ext cx="4093077" cy="415498"/>
          </a:xfrm>
          <a:prstGeom prst="rect">
            <a:avLst/>
          </a:prstGeom>
        </p:spPr>
        <p:txBody>
          <a:bodyPr lIns="0" tIns="0" rIns="0" bIns="0" rtlCol="0" anchor="t">
            <a:spAutoFit/>
          </a:bodyPr>
          <a:lstStyle/>
          <a:p>
            <a:r>
              <a:rPr lang="en-US" sz="900" dirty="0">
                <a:latin typeface="Arial" panose="020B0604020202020204" pitchFamily="34" charset="0"/>
                <a:cs typeface="Arial" panose="020B0604020202020204" pitchFamily="34" charset="0"/>
              </a:rPr>
              <a:t>Co-founder of Pixar Animation Studios, NeXT Inc., and Apple Computer Company (now Apple Inc.). A creative thinker who is passionate about technology and building tools and programs that make life simpler.</a:t>
            </a:r>
          </a:p>
        </p:txBody>
      </p:sp>
      <p:pic>
        <p:nvPicPr>
          <p:cNvPr id="6" name="Picture 7"/>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rcRect/>
          <a:stretch>
            <a:fillRect/>
          </a:stretch>
        </p:blipFill>
        <p:spPr>
          <a:xfrm>
            <a:off x="448509" y="1237945"/>
            <a:ext cx="122681" cy="126966"/>
          </a:xfrm>
          <a:prstGeom prst="rect">
            <a:avLst/>
          </a:prstGeom>
        </p:spPr>
      </p:pic>
      <p:pic>
        <p:nvPicPr>
          <p:cNvPr id="7" name="Picture 8"/>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rcRect/>
          <a:stretch>
            <a:fillRect/>
          </a:stretch>
        </p:blipFill>
        <p:spPr>
          <a:xfrm>
            <a:off x="1558131" y="1253199"/>
            <a:ext cx="122681" cy="96458"/>
          </a:xfrm>
          <a:prstGeom prst="rect">
            <a:avLst/>
          </a:prstGeom>
        </p:spPr>
      </p:pic>
      <p:pic>
        <p:nvPicPr>
          <p:cNvPr id="8" name="Picture 9"/>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xmlns="" r:embed="rId10"/>
              </a:ext>
            </a:extLst>
          </a:blip>
          <a:srcRect/>
          <a:stretch>
            <a:fillRect/>
          </a:stretch>
        </p:blipFill>
        <p:spPr>
          <a:xfrm>
            <a:off x="3200289" y="1244360"/>
            <a:ext cx="114136" cy="114136"/>
          </a:xfrm>
          <a:prstGeom prst="rect">
            <a:avLst/>
          </a:prstGeom>
        </p:spPr>
      </p:pic>
      <p:sp>
        <p:nvSpPr>
          <p:cNvPr id="10" name="TextBox 11"/>
          <p:cNvSpPr txBox="1"/>
          <p:nvPr/>
        </p:nvSpPr>
        <p:spPr>
          <a:xfrm>
            <a:off x="606966" y="1235416"/>
            <a:ext cx="914400" cy="132024"/>
          </a:xfrm>
          <a:prstGeom prst="rect">
            <a:avLst/>
          </a:prstGeom>
        </p:spPr>
        <p:txBody>
          <a:bodyPr lIns="0" tIns="0" rIns="0" bIns="0" rtlCol="0" anchor="t">
            <a:spAutoFit/>
          </a:bodyPr>
          <a:lstStyle/>
          <a:p>
            <a:pPr>
              <a:lnSpc>
                <a:spcPts val="1136"/>
              </a:lnSpc>
            </a:pPr>
            <a:r>
              <a:rPr lang="en-US" sz="900" dirty="0">
                <a:latin typeface="Arial" panose="020B0604020202020204" pitchFamily="34" charset="0"/>
                <a:cs typeface="Arial" panose="020B0604020202020204" pitchFamily="34" charset="0"/>
              </a:rPr>
              <a:t>123-456-7890</a:t>
            </a:r>
          </a:p>
        </p:txBody>
      </p:sp>
      <p:sp>
        <p:nvSpPr>
          <p:cNvPr id="11" name="TextBox 12"/>
          <p:cNvSpPr txBox="1"/>
          <p:nvPr/>
        </p:nvSpPr>
        <p:spPr>
          <a:xfrm>
            <a:off x="1773550" y="1230896"/>
            <a:ext cx="1452014" cy="141064"/>
          </a:xfrm>
          <a:prstGeom prst="rect">
            <a:avLst/>
          </a:prstGeom>
        </p:spPr>
        <p:txBody>
          <a:bodyPr lIns="0" tIns="0" rIns="0" bIns="0" rtlCol="0" anchor="t">
            <a:spAutoFit/>
          </a:bodyPr>
          <a:lstStyle/>
          <a:p>
            <a:pPr>
              <a:lnSpc>
                <a:spcPts val="1136"/>
              </a:lnSpc>
            </a:pPr>
            <a:r>
              <a:rPr lang="en-US" sz="900" dirty="0" smtClean="0">
                <a:latin typeface="Arial" panose="020B0604020202020204" pitchFamily="34" charset="0"/>
                <a:cs typeface="Arial" panose="020B0604020202020204" pitchFamily="34" charset="0"/>
              </a:rPr>
              <a:t>steve@appleemail.com</a:t>
            </a:r>
            <a:endParaRPr lang="en-US" sz="900" dirty="0">
              <a:latin typeface="Arial" panose="020B0604020202020204" pitchFamily="34" charset="0"/>
              <a:cs typeface="Arial" panose="020B0604020202020204" pitchFamily="34" charset="0"/>
            </a:endParaRPr>
          </a:p>
        </p:txBody>
      </p:sp>
      <p:sp>
        <p:nvSpPr>
          <p:cNvPr id="12" name="TextBox 13"/>
          <p:cNvSpPr txBox="1"/>
          <p:nvPr/>
        </p:nvSpPr>
        <p:spPr>
          <a:xfrm>
            <a:off x="3373373" y="1235416"/>
            <a:ext cx="1452014" cy="132024"/>
          </a:xfrm>
          <a:prstGeom prst="rect">
            <a:avLst/>
          </a:prstGeom>
        </p:spPr>
        <p:txBody>
          <a:bodyPr lIns="0" tIns="0" rIns="0" bIns="0" rtlCol="0" anchor="t">
            <a:spAutoFit/>
          </a:bodyPr>
          <a:lstStyle/>
          <a:p>
            <a:pPr>
              <a:lnSpc>
                <a:spcPts val="1136"/>
              </a:lnSpc>
            </a:pPr>
            <a:r>
              <a:rPr lang="en-US" sz="900" dirty="0">
                <a:latin typeface="Arial" panose="020B0604020202020204" pitchFamily="34" charset="0"/>
                <a:cs typeface="Arial" panose="020B0604020202020204" pitchFamily="34" charset="0"/>
              </a:rPr>
              <a:t>Alta Mesa Memorial Park</a:t>
            </a:r>
          </a:p>
        </p:txBody>
      </p:sp>
      <p:sp>
        <p:nvSpPr>
          <p:cNvPr id="13" name="TextBox 14"/>
          <p:cNvSpPr txBox="1"/>
          <p:nvPr/>
        </p:nvSpPr>
        <p:spPr>
          <a:xfrm>
            <a:off x="5316267" y="6767495"/>
            <a:ext cx="1663603" cy="141064"/>
          </a:xfrm>
          <a:prstGeom prst="rect">
            <a:avLst/>
          </a:prstGeom>
        </p:spPr>
        <p:txBody>
          <a:bodyPr lIns="0" tIns="0" rIns="0" bIns="0" rtlCol="0" anchor="t">
            <a:spAutoFit/>
          </a:bodyPr>
          <a:lstStyle/>
          <a:p>
            <a:pPr>
              <a:lnSpc>
                <a:spcPts val="1082"/>
              </a:lnSpc>
            </a:pPr>
            <a:r>
              <a:rPr lang="en-US" sz="1200" b="1" dirty="0" smtClean="0">
                <a:solidFill>
                  <a:schemeClr val="accent1">
                    <a:lumMod val="50000"/>
                  </a:schemeClr>
                </a:solidFill>
                <a:latin typeface="Arial" panose="020B0604020202020204" pitchFamily="34" charset="0"/>
                <a:cs typeface="Arial" panose="020B0604020202020204" pitchFamily="34" charset="0"/>
              </a:rPr>
              <a:t>SKILLS</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25" name="TextBox 26"/>
          <p:cNvSpPr txBox="1"/>
          <p:nvPr/>
        </p:nvSpPr>
        <p:spPr>
          <a:xfrm>
            <a:off x="5316267" y="2999566"/>
            <a:ext cx="1663603" cy="141064"/>
          </a:xfrm>
          <a:prstGeom prst="rect">
            <a:avLst/>
          </a:prstGeom>
        </p:spPr>
        <p:txBody>
          <a:bodyPr lIns="0" tIns="0" rIns="0" bIns="0" rtlCol="0" anchor="t">
            <a:spAutoFit/>
          </a:bodyPr>
          <a:lstStyle/>
          <a:p>
            <a:pPr>
              <a:lnSpc>
                <a:spcPts val="1082"/>
              </a:lnSpc>
            </a:pPr>
            <a:r>
              <a:rPr lang="en-US" sz="1200" b="1" dirty="0" smtClean="0">
                <a:solidFill>
                  <a:schemeClr val="accent1">
                    <a:lumMod val="50000"/>
                  </a:schemeClr>
                </a:solidFill>
                <a:latin typeface="Arial" panose="020B0604020202020204" pitchFamily="34" charset="0"/>
                <a:cs typeface="Arial" panose="020B0604020202020204" pitchFamily="34" charset="0"/>
              </a:rPr>
              <a:t>ACHIEVEMENTS</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31" name="TextBox 32"/>
          <p:cNvSpPr txBox="1"/>
          <p:nvPr/>
        </p:nvSpPr>
        <p:spPr>
          <a:xfrm>
            <a:off x="439785" y="783045"/>
            <a:ext cx="4101801" cy="199157"/>
          </a:xfrm>
          <a:prstGeom prst="rect">
            <a:avLst/>
          </a:prstGeom>
        </p:spPr>
        <p:txBody>
          <a:bodyPr lIns="0" tIns="0" rIns="0" bIns="0" rtlCol="0" anchor="t">
            <a:spAutoFit/>
          </a:bodyPr>
          <a:lstStyle/>
          <a:p>
            <a:pPr>
              <a:lnSpc>
                <a:spcPts val="1688"/>
              </a:lnSpc>
            </a:pPr>
            <a:r>
              <a:rPr lang="en-US" sz="1223" dirty="0" smtClean="0">
                <a:latin typeface="Arial" panose="020B0604020202020204" pitchFamily="34" charset="0"/>
                <a:cs typeface="Arial" panose="020B0604020202020204" pitchFamily="34" charset="0"/>
              </a:rPr>
              <a:t>Entrepreneur, Visionary, Designer, Investor</a:t>
            </a:r>
            <a:endParaRPr lang="en-US" sz="1223" dirty="0">
              <a:latin typeface="Arial" panose="020B0604020202020204" pitchFamily="34" charset="0"/>
              <a:cs typeface="Arial" panose="020B0604020202020204" pitchFamily="34" charset="0"/>
            </a:endParaRPr>
          </a:p>
        </p:txBody>
      </p:sp>
      <p:sp>
        <p:nvSpPr>
          <p:cNvPr id="32" name="TextBox 33"/>
          <p:cNvSpPr txBox="1"/>
          <p:nvPr/>
        </p:nvSpPr>
        <p:spPr>
          <a:xfrm>
            <a:off x="439785" y="412873"/>
            <a:ext cx="4101801" cy="282129"/>
          </a:xfrm>
          <a:prstGeom prst="rect">
            <a:avLst/>
          </a:prstGeom>
        </p:spPr>
        <p:txBody>
          <a:bodyPr lIns="0" tIns="0" rIns="0" bIns="0" rtlCol="0" anchor="t">
            <a:spAutoFit/>
          </a:bodyPr>
          <a:lstStyle/>
          <a:p>
            <a:pPr>
              <a:lnSpc>
                <a:spcPts val="2240"/>
              </a:lnSpc>
            </a:pPr>
            <a:r>
              <a:rPr lang="en-US" sz="2400" b="1" dirty="0" smtClean="0">
                <a:solidFill>
                  <a:schemeClr val="accent1">
                    <a:lumMod val="50000"/>
                  </a:schemeClr>
                </a:solidFill>
                <a:latin typeface="Arial" panose="020B0604020202020204" pitchFamily="34" charset="0"/>
                <a:cs typeface="Arial" panose="020B0604020202020204" pitchFamily="34" charset="0"/>
              </a:rPr>
              <a:t>STEVE JOBS</a:t>
            </a:r>
            <a:endParaRPr lang="en-US" sz="2400" b="1" dirty="0">
              <a:solidFill>
                <a:schemeClr val="accent1">
                  <a:lumMod val="50000"/>
                </a:schemeClr>
              </a:solidFill>
              <a:latin typeface="Arial" panose="020B0604020202020204" pitchFamily="34" charset="0"/>
              <a:cs typeface="Arial" panose="020B0604020202020204" pitchFamily="34" charset="0"/>
            </a:endParaRPr>
          </a:p>
        </p:txBody>
      </p:sp>
      <p:grpSp>
        <p:nvGrpSpPr>
          <p:cNvPr id="3" name="Group 2"/>
          <p:cNvGrpSpPr/>
          <p:nvPr/>
        </p:nvGrpSpPr>
        <p:grpSpPr>
          <a:xfrm>
            <a:off x="439784" y="1155983"/>
            <a:ext cx="6949440" cy="286070"/>
            <a:chOff x="439784" y="1155983"/>
            <a:chExt cx="4206240" cy="286070"/>
          </a:xfrm>
        </p:grpSpPr>
        <p:sp>
          <p:nvSpPr>
            <p:cNvPr id="30" name="AutoShape 31"/>
            <p:cNvSpPr/>
            <p:nvPr/>
          </p:nvSpPr>
          <p:spPr>
            <a:xfrm>
              <a:off x="439784" y="1155983"/>
              <a:ext cx="4206240" cy="0"/>
            </a:xfrm>
            <a:prstGeom prst="line">
              <a:avLst/>
            </a:prstGeom>
            <a:ln w="9525" cap="rnd">
              <a:solidFill>
                <a:srgbClr val="A6A6A6"/>
              </a:solidFill>
              <a:prstDash val="solid"/>
              <a:headEnd type="none" w="sm" len="sm"/>
              <a:tailEnd type="none" w="sm" len="sm"/>
            </a:ln>
          </p:spPr>
        </p:sp>
        <p:sp>
          <p:nvSpPr>
            <p:cNvPr id="33" name="AutoShape 34"/>
            <p:cNvSpPr/>
            <p:nvPr/>
          </p:nvSpPr>
          <p:spPr>
            <a:xfrm>
              <a:off x="439784" y="1442053"/>
              <a:ext cx="4206240" cy="0"/>
            </a:xfrm>
            <a:prstGeom prst="line">
              <a:avLst/>
            </a:prstGeom>
            <a:ln w="9525" cap="rnd">
              <a:solidFill>
                <a:srgbClr val="A6A6A6"/>
              </a:solidFill>
              <a:prstDash val="solid"/>
              <a:headEnd type="none" w="sm" len="sm"/>
              <a:tailEnd type="none" w="sm" len="sm"/>
            </a:ln>
          </p:spPr>
        </p:sp>
      </p:grpSp>
      <p:sp>
        <p:nvSpPr>
          <p:cNvPr id="34" name="TextBox 35"/>
          <p:cNvSpPr txBox="1"/>
          <p:nvPr/>
        </p:nvSpPr>
        <p:spPr>
          <a:xfrm>
            <a:off x="442163" y="1627253"/>
            <a:ext cx="4104186" cy="230832"/>
          </a:xfrm>
          <a:prstGeom prst="rect">
            <a:avLst/>
          </a:prstGeom>
        </p:spPr>
        <p:txBody>
          <a:bodyPr lIns="0" tIns="0" rIns="0" bIns="0" rtlCol="0" anchor="t">
            <a:spAutoFit/>
          </a:bodyPr>
          <a:lstStyle/>
          <a:p>
            <a:pPr>
              <a:lnSpc>
                <a:spcPts val="1826"/>
              </a:lnSpc>
            </a:pPr>
            <a:r>
              <a:rPr lang="en-US" sz="1200" b="1" dirty="0" smtClean="0">
                <a:solidFill>
                  <a:schemeClr val="accent1">
                    <a:lumMod val="50000"/>
                  </a:schemeClr>
                </a:solidFill>
                <a:latin typeface="Arial" panose="020B0604020202020204" pitchFamily="34" charset="0"/>
                <a:cs typeface="Arial" panose="020B0604020202020204" pitchFamily="34" charset="0"/>
              </a:rPr>
              <a:t>SUMMARY</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42" name="TextBox 44"/>
          <p:cNvSpPr txBox="1"/>
          <p:nvPr/>
        </p:nvSpPr>
        <p:spPr>
          <a:xfrm>
            <a:off x="439785" y="2768734"/>
            <a:ext cx="4101801" cy="230832"/>
          </a:xfrm>
          <a:prstGeom prst="rect">
            <a:avLst/>
          </a:prstGeom>
        </p:spPr>
        <p:txBody>
          <a:bodyPr lIns="0" tIns="0" rIns="0" bIns="0" rtlCol="0" anchor="t">
            <a:spAutoFit/>
          </a:bodyPr>
          <a:lstStyle/>
          <a:p>
            <a:pPr>
              <a:lnSpc>
                <a:spcPts val="1826"/>
              </a:lnSpc>
            </a:pPr>
            <a:r>
              <a:rPr lang="en-US" sz="1200" b="1">
                <a:solidFill>
                  <a:schemeClr val="accent1">
                    <a:lumMod val="50000"/>
                  </a:schemeClr>
                </a:solidFill>
                <a:latin typeface="Arial" panose="020B0604020202020204" pitchFamily="34" charset="0"/>
                <a:cs typeface="Arial" panose="020B0604020202020204" pitchFamily="34" charset="0"/>
              </a:rPr>
              <a:t>WORK EXPERIENCE</a:t>
            </a:r>
          </a:p>
        </p:txBody>
      </p:sp>
      <p:grpSp>
        <p:nvGrpSpPr>
          <p:cNvPr id="52" name="Group 51"/>
          <p:cNvGrpSpPr/>
          <p:nvPr/>
        </p:nvGrpSpPr>
        <p:grpSpPr>
          <a:xfrm>
            <a:off x="451296" y="3176038"/>
            <a:ext cx="4247036" cy="1395488"/>
            <a:chOff x="451296" y="3415726"/>
            <a:chExt cx="4247036" cy="1395488"/>
          </a:xfrm>
        </p:grpSpPr>
        <p:sp>
          <p:nvSpPr>
            <p:cNvPr id="43"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Chief Executive Officer</a:t>
              </a:r>
              <a:endParaRPr lang="en-US" sz="1000" b="1" dirty="0">
                <a:latin typeface="Arial" panose="020B0604020202020204" pitchFamily="34" charset="0"/>
                <a:cs typeface="Arial" panose="020B0604020202020204" pitchFamily="34" charset="0"/>
              </a:endParaRPr>
            </a:p>
          </p:txBody>
        </p:sp>
        <p:sp>
          <p:nvSpPr>
            <p:cNvPr id="44"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APPLE INC. | 1997 - 2011</a:t>
              </a:r>
              <a:endParaRPr lang="en-US" sz="1000" dirty="0">
                <a:latin typeface="Arial" panose="020B0604020202020204" pitchFamily="34" charset="0"/>
                <a:cs typeface="Arial" panose="020B0604020202020204" pitchFamily="34" charset="0"/>
              </a:endParaRPr>
            </a:p>
          </p:txBody>
        </p:sp>
        <p:sp>
          <p:nvSpPr>
            <p:cNvPr id="45" name="TextBox 47"/>
            <p:cNvSpPr txBox="1"/>
            <p:nvPr/>
          </p:nvSpPr>
          <p:spPr>
            <a:xfrm>
              <a:off x="565484" y="3841718"/>
              <a:ext cx="4132848" cy="969496"/>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ground-breaking products with innovative designs, including the iMac (the best-selling personal computer in its first year of release), the iBook, the iPod (the top MP3 player on the market), iTunes, and the iPhone</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Regained the company’s profitability and icon status in only three years, later propelling it to a market capitalization value of $351.5 billion</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Presented eagerly awaited and memorable keynote </a:t>
              </a:r>
              <a:r>
                <a:rPr lang="en-US" sz="900" dirty="0" err="1">
                  <a:latin typeface="Arial" panose="020B0604020202020204" pitchFamily="34" charset="0"/>
                  <a:cs typeface="Arial" panose="020B0604020202020204" pitchFamily="34" charset="0"/>
                </a:rPr>
                <a:t>speaches</a:t>
              </a:r>
              <a:r>
                <a:rPr lang="en-US" sz="900" dirty="0">
                  <a:latin typeface="Arial" panose="020B0604020202020204" pitchFamily="34" charset="0"/>
                  <a:cs typeface="Arial" panose="020B0604020202020204" pitchFamily="34" charset="0"/>
                </a:rPr>
                <a:t> (known as </a:t>
              </a:r>
              <a:r>
                <a:rPr lang="en-US" sz="900" dirty="0" err="1">
                  <a:latin typeface="Arial" panose="020B0604020202020204" pitchFamily="34" charset="0"/>
                  <a:cs typeface="Arial" panose="020B0604020202020204" pitchFamily="34" charset="0"/>
                </a:rPr>
                <a:t>Stevenotes</a:t>
              </a:r>
              <a:r>
                <a:rPr lang="en-US" sz="900" dirty="0">
                  <a:latin typeface="Arial" panose="020B0604020202020204" pitchFamily="34" charset="0"/>
                  <a:cs typeface="Arial" panose="020B0604020202020204" pitchFamily="34" charset="0"/>
                </a:rPr>
                <a:t>) to announce releases and demonstrate products</a:t>
              </a:r>
            </a:p>
          </p:txBody>
        </p:sp>
      </p:grpSp>
      <p:grpSp>
        <p:nvGrpSpPr>
          <p:cNvPr id="61" name="Group 60"/>
          <p:cNvGrpSpPr/>
          <p:nvPr/>
        </p:nvGrpSpPr>
        <p:grpSpPr>
          <a:xfrm>
            <a:off x="439785" y="4816053"/>
            <a:ext cx="4247036" cy="1256989"/>
            <a:chOff x="451296" y="3415726"/>
            <a:chExt cx="4247036" cy="1256989"/>
          </a:xfrm>
        </p:grpSpPr>
        <p:sp>
          <p:nvSpPr>
            <p:cNvPr id="62"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Founder</a:t>
              </a:r>
              <a:endParaRPr lang="en-US" sz="1000" b="1" dirty="0">
                <a:latin typeface="Arial" panose="020B0604020202020204" pitchFamily="34" charset="0"/>
                <a:cs typeface="Arial" panose="020B0604020202020204" pitchFamily="34" charset="0"/>
              </a:endParaRPr>
            </a:p>
          </p:txBody>
        </p:sp>
        <p:sp>
          <p:nvSpPr>
            <p:cNvPr id="63"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The Graphics Group (now Pixar Animation Studios) | 1986 - 2006</a:t>
              </a:r>
              <a:endParaRPr lang="en-US" sz="1000" dirty="0">
                <a:latin typeface="Arial" panose="020B0604020202020204" pitchFamily="34" charset="0"/>
                <a:cs typeface="Arial" panose="020B0604020202020204" pitchFamily="34" charset="0"/>
              </a:endParaRPr>
            </a:p>
          </p:txBody>
        </p:sp>
        <p:sp>
          <p:nvSpPr>
            <p:cNvPr id="64" name="TextBox 47"/>
            <p:cNvSpPr txBox="1"/>
            <p:nvPr/>
          </p:nvSpPr>
          <p:spPr>
            <a:xfrm>
              <a:off x="565484" y="3841718"/>
              <a:ext cx="4132848" cy="830997"/>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powerful rendering tools like </a:t>
              </a:r>
              <a:r>
                <a:rPr lang="en-US" sz="900" dirty="0" err="1">
                  <a:latin typeface="Arial" panose="020B0604020202020204" pitchFamily="34" charset="0"/>
                  <a:cs typeface="Arial" panose="020B0604020202020204" pitchFamily="34" charset="0"/>
                </a:rPr>
                <a:t>RenderMan</a:t>
              </a:r>
              <a:r>
                <a:rPr lang="en-US" sz="900" dirty="0">
                  <a:latin typeface="Arial" panose="020B0604020202020204" pitchFamily="34" charset="0"/>
                  <a:cs typeface="Arial" panose="020B0604020202020204" pitchFamily="34" charset="0"/>
                </a:rPr>
                <a:t> 3D and high-end computer graphics </a:t>
              </a:r>
              <a:r>
                <a:rPr lang="en-US" sz="900" dirty="0" smtClean="0">
                  <a:latin typeface="Arial" panose="020B0604020202020204" pitchFamily="34" charset="0"/>
                  <a:cs typeface="Arial" panose="020B0604020202020204" pitchFamily="34" charset="0"/>
                </a:rPr>
                <a:t>workstations</a:t>
              </a:r>
            </a:p>
            <a:p>
              <a:pPr marL="171450" indent="-171450">
                <a:buFont typeface="Arial" panose="020B0604020202020204" pitchFamily="34" charset="0"/>
                <a:buChar char="•"/>
              </a:pPr>
              <a:r>
                <a:rPr lang="fi-FI" sz="900" dirty="0" smtClean="0">
                  <a:latin typeface="Arial" panose="020B0604020202020204" pitchFamily="34" charset="0"/>
                  <a:cs typeface="Arial" panose="020B0604020202020204" pitchFamily="34" charset="0"/>
                </a:rPr>
                <a:t>Signed with Disney and produced over 10 hit movies, including Academy Award-winning movies like Finding Nemo, The Incredibles, Ratatoulle, Wall-E, Up, and Toy Story 3</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Innovative thinking assisted in the expansion and take the company public</a:t>
              </a:r>
            </a:p>
          </p:txBody>
        </p:sp>
      </p:grpSp>
      <p:grpSp>
        <p:nvGrpSpPr>
          <p:cNvPr id="65" name="Group 64"/>
          <p:cNvGrpSpPr/>
          <p:nvPr/>
        </p:nvGrpSpPr>
        <p:grpSpPr>
          <a:xfrm>
            <a:off x="439785" y="6341503"/>
            <a:ext cx="4247036" cy="1256989"/>
            <a:chOff x="451296" y="3415726"/>
            <a:chExt cx="4247036" cy="1256989"/>
          </a:xfrm>
        </p:grpSpPr>
        <p:sp>
          <p:nvSpPr>
            <p:cNvPr id="66"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Co-Founder</a:t>
              </a:r>
              <a:endParaRPr lang="en-US" sz="1000" b="1" dirty="0">
                <a:latin typeface="Arial" panose="020B0604020202020204" pitchFamily="34" charset="0"/>
                <a:cs typeface="Arial" panose="020B0604020202020204" pitchFamily="34" charset="0"/>
              </a:endParaRPr>
            </a:p>
          </p:txBody>
        </p:sp>
        <p:sp>
          <p:nvSpPr>
            <p:cNvPr id="67"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NeXT | 1985 - 1997</a:t>
              </a:r>
              <a:endParaRPr lang="en-US" sz="1000" dirty="0">
                <a:latin typeface="Arial" panose="020B0604020202020204" pitchFamily="34" charset="0"/>
                <a:cs typeface="Arial" panose="020B0604020202020204" pitchFamily="34" charset="0"/>
              </a:endParaRPr>
            </a:p>
          </p:txBody>
        </p:sp>
        <p:sp>
          <p:nvSpPr>
            <p:cNvPr id="68" name="TextBox 47"/>
            <p:cNvSpPr txBox="1"/>
            <p:nvPr/>
          </p:nvSpPr>
          <p:spPr>
            <a:xfrm>
              <a:off x="565484" y="3841718"/>
              <a:ext cx="4132848" cy="830997"/>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Designed a technologically cutting-edge workstation computer for the education industry, of which Tim Berners-Lee used a replica to create the World Wide </a:t>
              </a:r>
              <a:r>
                <a:rPr lang="en-US" sz="900" dirty="0" smtClean="0">
                  <a:latin typeface="Arial" panose="020B0604020202020204" pitchFamily="34" charset="0"/>
                  <a:cs typeface="Arial" panose="020B0604020202020204" pitchFamily="34" charset="0"/>
                </a:rPr>
                <a:t>Web</a:t>
              </a:r>
              <a:endParaRPr lang="en-US"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products that use cutting-edge technologies including the Mach kernel, a digital signal processor chip, and an integrated Ethernet port</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the WebObjects framework and the </a:t>
              </a:r>
              <a:r>
                <a:rPr lang="en-US" sz="900" dirty="0" err="1">
                  <a:latin typeface="Arial" panose="020B0604020202020204" pitchFamily="34" charset="0"/>
                  <a:cs typeface="Arial" panose="020B0604020202020204" pitchFamily="34" charset="0"/>
                </a:rPr>
                <a:t>NEXTSTEP</a:t>
              </a:r>
              <a:r>
                <a:rPr lang="en-US" sz="900" dirty="0">
                  <a:latin typeface="Arial" panose="020B0604020202020204" pitchFamily="34" charset="0"/>
                  <a:cs typeface="Arial" panose="020B0604020202020204" pitchFamily="34" charset="0"/>
                </a:rPr>
                <a:t> operating system</a:t>
              </a:r>
            </a:p>
          </p:txBody>
        </p:sp>
      </p:grpSp>
      <p:grpSp>
        <p:nvGrpSpPr>
          <p:cNvPr id="73" name="Group 72"/>
          <p:cNvGrpSpPr/>
          <p:nvPr/>
        </p:nvGrpSpPr>
        <p:grpSpPr>
          <a:xfrm>
            <a:off x="451296" y="7890047"/>
            <a:ext cx="4247036" cy="1533988"/>
            <a:chOff x="451296" y="3415726"/>
            <a:chExt cx="4247036" cy="1533988"/>
          </a:xfrm>
        </p:grpSpPr>
        <p:sp>
          <p:nvSpPr>
            <p:cNvPr id="74"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Co-Founder</a:t>
              </a:r>
              <a:endParaRPr lang="en-US" sz="1000" b="1" dirty="0">
                <a:latin typeface="Arial" panose="020B0604020202020204" pitchFamily="34" charset="0"/>
                <a:cs typeface="Arial" panose="020B0604020202020204" pitchFamily="34" charset="0"/>
              </a:endParaRPr>
            </a:p>
          </p:txBody>
        </p:sp>
        <p:sp>
          <p:nvSpPr>
            <p:cNvPr id="75"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Apple Computer Company | 1976 - 1985</a:t>
              </a:r>
              <a:endParaRPr lang="en-US" sz="1000" dirty="0">
                <a:latin typeface="Arial" panose="020B0604020202020204" pitchFamily="34" charset="0"/>
                <a:cs typeface="Arial" panose="020B0604020202020204" pitchFamily="34" charset="0"/>
              </a:endParaRPr>
            </a:p>
          </p:txBody>
        </p:sp>
        <p:sp>
          <p:nvSpPr>
            <p:cNvPr id="76" name="TextBox 47"/>
            <p:cNvSpPr txBox="1"/>
            <p:nvPr/>
          </p:nvSpPr>
          <p:spPr>
            <a:xfrm>
              <a:off x="565484" y="3841718"/>
              <a:ext cx="4132848" cy="1107996"/>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Founded the business and aided in its rise to prominence in the sector, with its original IPO price of $22 per share jumping to $29 on the first trading </a:t>
              </a:r>
              <a:r>
                <a:rPr lang="en-US" sz="900" dirty="0" smtClean="0">
                  <a:latin typeface="Arial" panose="020B0604020202020204" pitchFamily="34" charset="0"/>
                  <a:cs typeface="Arial" panose="020B0604020202020204" pitchFamily="34" charset="0"/>
                </a:rPr>
                <a:t>day</a:t>
              </a:r>
              <a:endParaRPr lang="en-US"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Unveiled the Apple II computer, one of the first mass-produced microcomputer systems and the company's first consumer </a:t>
              </a:r>
              <a:r>
                <a:rPr lang="en-US" sz="900" dirty="0" smtClean="0">
                  <a:latin typeface="Arial" panose="020B0604020202020204" pitchFamily="34" charset="0"/>
                  <a:cs typeface="Arial" panose="020B0604020202020204" pitchFamily="34" charset="0"/>
                </a:rPr>
                <a:t>product</a:t>
              </a:r>
              <a:endParaRPr lang="en-US"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Supervised the creation of several widely praised products, including The Lisa and Macintosh (now Mac</a:t>
              </a:r>
              <a:r>
                <a:rPr lang="en-US" sz="900" dirty="0" smtClean="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Designed and choreographed unique marketing initiatives and public relations strategies for new product </a:t>
              </a:r>
              <a:r>
                <a:rPr lang="en-US" sz="900" dirty="0" smtClean="0">
                  <a:latin typeface="Arial" panose="020B0604020202020204" pitchFamily="34" charset="0"/>
                  <a:cs typeface="Arial" panose="020B0604020202020204" pitchFamily="34" charset="0"/>
                </a:rPr>
                <a:t>launches</a:t>
              </a:r>
              <a:endParaRPr lang="en-US" sz="900" dirty="0">
                <a:latin typeface="Arial" panose="020B0604020202020204" pitchFamily="34" charset="0"/>
                <a:cs typeface="Arial" panose="020B0604020202020204" pitchFamily="34" charset="0"/>
              </a:endParaRPr>
            </a:p>
          </p:txBody>
        </p:sp>
      </p:grpSp>
      <p:sp>
        <p:nvSpPr>
          <p:cNvPr id="77" name="TextBox 34"/>
          <p:cNvSpPr txBox="1"/>
          <p:nvPr/>
        </p:nvSpPr>
        <p:spPr>
          <a:xfrm>
            <a:off x="5316267" y="6959236"/>
            <a:ext cx="1979251" cy="2077492"/>
          </a:xfrm>
          <a:prstGeom prst="rect">
            <a:avLst/>
          </a:prstGeom>
        </p:spPr>
        <p:txBody>
          <a:bodyPr wrap="square" lIns="0" tIns="0" rIns="0" bIns="0" rtlCol="0" anchor="t">
            <a:spAutoFit/>
          </a:bodyPr>
          <a:lstStyle/>
          <a:p>
            <a:pPr>
              <a:lnSpc>
                <a:spcPct val="250000"/>
              </a:lnSpc>
            </a:pPr>
            <a:r>
              <a:rPr lang="fi-FI" sz="900" dirty="0" smtClean="0">
                <a:latin typeface="Arial" panose="020B0604020202020204" pitchFamily="34" charset="0"/>
                <a:cs typeface="Arial" panose="020B0604020202020204" pitchFamily="34" charset="0"/>
              </a:rPr>
              <a:t>Product Development</a:t>
            </a:r>
          </a:p>
          <a:p>
            <a:pPr>
              <a:lnSpc>
                <a:spcPct val="250000"/>
              </a:lnSpc>
            </a:pPr>
            <a:r>
              <a:rPr lang="fi-FI" sz="900" dirty="0" smtClean="0">
                <a:latin typeface="Arial" panose="020B0604020202020204" pitchFamily="34" charset="0"/>
                <a:cs typeface="Arial" panose="020B0604020202020204" pitchFamily="34" charset="0"/>
              </a:rPr>
              <a:t>Forward Thinking</a:t>
            </a:r>
          </a:p>
          <a:p>
            <a:pPr>
              <a:lnSpc>
                <a:spcPct val="250000"/>
              </a:lnSpc>
            </a:pPr>
            <a:r>
              <a:rPr lang="fi-FI" sz="900" dirty="0" smtClean="0">
                <a:latin typeface="Arial" panose="020B0604020202020204" pitchFamily="34" charset="0"/>
                <a:cs typeface="Arial" panose="020B0604020202020204" pitchFamily="34" charset="0"/>
              </a:rPr>
              <a:t>Cutting-Edge Innovation</a:t>
            </a:r>
          </a:p>
          <a:p>
            <a:pPr>
              <a:lnSpc>
                <a:spcPct val="250000"/>
              </a:lnSpc>
            </a:pPr>
            <a:r>
              <a:rPr lang="fi-FI" sz="900" dirty="0" smtClean="0">
                <a:latin typeface="Arial" panose="020B0604020202020204" pitchFamily="34" charset="0"/>
                <a:cs typeface="Arial" panose="020B0604020202020204" pitchFamily="34" charset="0"/>
              </a:rPr>
              <a:t>Marketing Expert</a:t>
            </a:r>
          </a:p>
          <a:p>
            <a:pPr>
              <a:lnSpc>
                <a:spcPct val="250000"/>
              </a:lnSpc>
            </a:pPr>
            <a:r>
              <a:rPr lang="fi-FI" sz="900" dirty="0" smtClean="0">
                <a:latin typeface="Arial" panose="020B0604020202020204" pitchFamily="34" charset="0"/>
                <a:cs typeface="Arial" panose="020B0604020202020204" pitchFamily="34" charset="0"/>
              </a:rPr>
              <a:t>Space Exploration</a:t>
            </a:r>
          </a:p>
          <a:p>
            <a:pPr>
              <a:lnSpc>
                <a:spcPct val="250000"/>
              </a:lnSpc>
            </a:pPr>
            <a:r>
              <a:rPr lang="fi-FI" sz="900" dirty="0" smtClean="0">
                <a:latin typeface="Arial" panose="020B0604020202020204" pitchFamily="34" charset="0"/>
                <a:cs typeface="Arial" panose="020B0604020202020204" pitchFamily="34" charset="0"/>
              </a:rPr>
              <a:t>Corporate Leadership</a:t>
            </a:r>
          </a:p>
        </p:txBody>
      </p:sp>
      <p:sp>
        <p:nvSpPr>
          <p:cNvPr id="78" name="TextBox 34"/>
          <p:cNvSpPr txBox="1"/>
          <p:nvPr/>
        </p:nvSpPr>
        <p:spPr>
          <a:xfrm>
            <a:off x="5302601" y="3311095"/>
            <a:ext cx="2066741" cy="3046988"/>
          </a:xfrm>
          <a:prstGeom prst="rect">
            <a:avLst/>
          </a:prstGeom>
        </p:spPr>
        <p:txBody>
          <a:bodyPr wrap="square" lIns="0" tIns="0" rIns="0" bIns="0" rtlCol="0" anchor="t">
            <a:spAutoFit/>
          </a:bodyPr>
          <a:lstStyle/>
          <a:p>
            <a:r>
              <a:rPr lang="en-US" sz="900" dirty="0">
                <a:latin typeface="Arial" panose="020B0604020202020204" pitchFamily="34" charset="0"/>
                <a:cs typeface="Arial" panose="020B0604020202020204" pitchFamily="34" charset="0"/>
              </a:rPr>
              <a:t>Presidential Medal of Freedom </a:t>
            </a:r>
            <a:r>
              <a:rPr lang="en-US" sz="900" i="1" dirty="0">
                <a:latin typeface="Arial" panose="020B0604020202020204" pitchFamily="34" charset="0"/>
                <a:cs typeface="Arial" panose="020B0604020202020204" pitchFamily="34" charset="0"/>
              </a:rPr>
              <a:t>(posthumous, 2022)</a:t>
            </a:r>
            <a:endParaRPr lang="fi-FI" sz="900" i="1" dirty="0" smtClean="0">
              <a:latin typeface="Arial" panose="020B0604020202020204" pitchFamily="34" charset="0"/>
              <a:cs typeface="Arial" panose="020B0604020202020204" pitchFamily="34" charset="0"/>
            </a:endParaRP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Steve Jobs Theatre inaugurated at Apple Park </a:t>
            </a:r>
            <a:r>
              <a:rPr lang="fi-FI" sz="900" i="1" dirty="0" smtClean="0">
                <a:latin typeface="Arial" panose="020B0604020202020204" pitchFamily="34" charset="0"/>
                <a:cs typeface="Arial" panose="020B0604020202020204" pitchFamily="34" charset="0"/>
              </a:rPr>
              <a:t>(</a:t>
            </a:r>
            <a:r>
              <a:rPr lang="en-US" sz="900" i="1" dirty="0">
                <a:latin typeface="Arial" panose="020B0604020202020204" pitchFamily="34" charset="0"/>
                <a:cs typeface="Arial" panose="020B0604020202020204" pitchFamily="34" charset="0"/>
              </a:rPr>
              <a:t>posthumous</a:t>
            </a:r>
            <a:r>
              <a:rPr lang="fi-FI" sz="900" i="1" dirty="0" smtClean="0">
                <a:latin typeface="Arial" panose="020B0604020202020204" pitchFamily="34" charset="0"/>
                <a:cs typeface="Arial" panose="020B0604020202020204" pitchFamily="34" charset="0"/>
              </a:rPr>
              <a:t>, 2017)</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Edison Achievement </a:t>
            </a:r>
            <a:r>
              <a:rPr lang="fi-FI" sz="900" dirty="0">
                <a:latin typeface="Arial" panose="020B0604020202020204" pitchFamily="34" charset="0"/>
                <a:cs typeface="Arial" panose="020B0604020202020204" pitchFamily="34" charset="0"/>
              </a:rPr>
              <a:t>Award </a:t>
            </a:r>
            <a:r>
              <a:rPr lang="fi-FI" sz="900" i="1" dirty="0" smtClean="0">
                <a:latin typeface="Arial" panose="020B0604020202020204" pitchFamily="34" charset="0"/>
                <a:cs typeface="Arial" panose="020B0604020202020204" pitchFamily="34" charset="0"/>
              </a:rPr>
              <a:t>(</a:t>
            </a:r>
            <a:r>
              <a:rPr lang="en-US" sz="900" i="1" dirty="0">
                <a:latin typeface="Arial" panose="020B0604020202020204" pitchFamily="34" charset="0"/>
                <a:cs typeface="Arial" panose="020B0604020202020204" pitchFamily="34" charset="0"/>
              </a:rPr>
              <a:t>posthumous</a:t>
            </a:r>
            <a:r>
              <a:rPr lang="fi-FI" sz="900" i="1" dirty="0" smtClean="0">
                <a:latin typeface="Arial" panose="020B0604020202020204" pitchFamily="34" charset="0"/>
                <a:cs typeface="Arial" panose="020B0604020202020204" pitchFamily="34" charset="0"/>
              </a:rPr>
              <a:t>, 2012)</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The Most Powerful Person in Business by Fortune Magazine </a:t>
            </a:r>
            <a:r>
              <a:rPr lang="fi-FI" sz="900" i="1" dirty="0" smtClean="0">
                <a:latin typeface="Arial" panose="020B0604020202020204" pitchFamily="34" charset="0"/>
                <a:cs typeface="Arial" panose="020B0604020202020204" pitchFamily="34" charset="0"/>
              </a:rPr>
              <a:t>(2007)</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Time’s 100 Most Influential People in the World </a:t>
            </a:r>
            <a:r>
              <a:rPr lang="fi-FI" sz="900" i="1" dirty="0" smtClean="0">
                <a:latin typeface="Arial" panose="020B0604020202020204" pitchFamily="34" charset="0"/>
                <a:cs typeface="Arial" panose="020B0604020202020204" pitchFamily="34" charset="0"/>
              </a:rPr>
              <a:t>(2004-2010)</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Entrepreneuer of the Decade by Inc. Magazine </a:t>
            </a:r>
            <a:r>
              <a:rPr lang="fi-FI" sz="900" i="1" dirty="0" smtClean="0">
                <a:latin typeface="Arial" panose="020B0604020202020204" pitchFamily="34" charset="0"/>
                <a:cs typeface="Arial" panose="020B0604020202020204" pitchFamily="34" charset="0"/>
              </a:rPr>
              <a:t>(1989)</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Jefferson Award for Public Service </a:t>
            </a:r>
            <a:r>
              <a:rPr lang="fi-FI" sz="900" i="1" dirty="0" smtClean="0">
                <a:latin typeface="Arial" panose="020B0604020202020204" pitchFamily="34" charset="0"/>
                <a:cs typeface="Arial" panose="020B0604020202020204" pitchFamily="34" charset="0"/>
              </a:rPr>
              <a:t>(1987)</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National Medal of Technology </a:t>
            </a:r>
            <a:r>
              <a:rPr lang="fi-FI" sz="900" i="1" dirty="0" smtClean="0">
                <a:latin typeface="Arial" panose="020B0604020202020204" pitchFamily="34" charset="0"/>
                <a:cs typeface="Arial" panose="020B0604020202020204" pitchFamily="34" charset="0"/>
              </a:rPr>
              <a:t>(1985)</a:t>
            </a:r>
          </a:p>
        </p:txBody>
      </p:sp>
      <p:sp>
        <p:nvSpPr>
          <p:cNvPr id="79" name="TextBox 26"/>
          <p:cNvSpPr txBox="1"/>
          <p:nvPr/>
        </p:nvSpPr>
        <p:spPr>
          <a:xfrm>
            <a:off x="5316267" y="1688014"/>
            <a:ext cx="1663603" cy="141064"/>
          </a:xfrm>
          <a:prstGeom prst="rect">
            <a:avLst/>
          </a:prstGeom>
        </p:spPr>
        <p:txBody>
          <a:bodyPr lIns="0" tIns="0" rIns="0" bIns="0" rtlCol="0" anchor="t">
            <a:spAutoFit/>
          </a:bodyPr>
          <a:lstStyle/>
          <a:p>
            <a:pPr>
              <a:lnSpc>
                <a:spcPts val="1082"/>
              </a:lnSpc>
            </a:pPr>
            <a:r>
              <a:rPr lang="en-US" sz="1200" b="1" dirty="0" smtClean="0">
                <a:solidFill>
                  <a:schemeClr val="accent1">
                    <a:lumMod val="50000"/>
                  </a:schemeClr>
                </a:solidFill>
                <a:latin typeface="Arial" panose="020B0604020202020204" pitchFamily="34" charset="0"/>
                <a:cs typeface="Arial" panose="020B0604020202020204" pitchFamily="34" charset="0"/>
              </a:rPr>
              <a:t>EDUCATION</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81" name="TextBox 34"/>
          <p:cNvSpPr txBox="1"/>
          <p:nvPr/>
        </p:nvSpPr>
        <p:spPr>
          <a:xfrm>
            <a:off x="5316267" y="1981100"/>
            <a:ext cx="2362184" cy="666849"/>
          </a:xfrm>
          <a:prstGeom prst="rect">
            <a:avLst/>
          </a:prstGeom>
        </p:spPr>
        <p:txBody>
          <a:bodyPr wrap="square" lIns="0" tIns="0" rIns="0" bIns="0" rtlCol="0" anchor="t">
            <a:spAutoFit/>
          </a:bodyPr>
          <a:lstStyle/>
          <a:p>
            <a:pPr>
              <a:lnSpc>
                <a:spcPts val="1260"/>
              </a:lnSpc>
            </a:pPr>
            <a:r>
              <a:rPr lang="en-US" sz="1000" dirty="0">
                <a:latin typeface="Arial" panose="020B0604020202020204" pitchFamily="34" charset="0"/>
                <a:cs typeface="Arial" panose="020B0604020202020204" pitchFamily="34" charset="0"/>
              </a:rPr>
              <a:t>Physics and Philosophy </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incomplete</a:t>
            </a:r>
            <a:r>
              <a:rPr lang="en-US" sz="1000" dirty="0" smtClean="0">
                <a:latin typeface="Arial" panose="020B0604020202020204" pitchFamily="34" charset="0"/>
                <a:cs typeface="Arial" panose="020B0604020202020204" pitchFamily="34" charset="0"/>
              </a:rPr>
              <a:t>)</a:t>
            </a:r>
          </a:p>
          <a:p>
            <a:pPr>
              <a:lnSpc>
                <a:spcPts val="1260"/>
              </a:lnSpc>
            </a:pPr>
            <a:r>
              <a:rPr lang="en-US" sz="1000" dirty="0" smtClean="0">
                <a:latin typeface="Arial" panose="020B0604020202020204" pitchFamily="34" charset="0"/>
                <a:cs typeface="Arial" panose="020B0604020202020204" pitchFamily="34" charset="0"/>
              </a:rPr>
              <a:t>Reed College</a:t>
            </a:r>
            <a:endParaRPr lang="fi-FI" sz="1000" dirty="0" smtClean="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1972-1974</a:t>
            </a:r>
            <a:endParaRPr lang="en-US" sz="1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064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6"/>
          <p:cNvSpPr txBox="1"/>
          <p:nvPr/>
        </p:nvSpPr>
        <p:spPr>
          <a:xfrm>
            <a:off x="448509" y="2008083"/>
            <a:ext cx="4093077" cy="415498"/>
          </a:xfrm>
          <a:prstGeom prst="rect">
            <a:avLst/>
          </a:prstGeom>
        </p:spPr>
        <p:txBody>
          <a:bodyPr lIns="0" tIns="0" rIns="0" bIns="0" rtlCol="0" anchor="t">
            <a:spAutoFit/>
          </a:bodyPr>
          <a:lstStyle/>
          <a:p>
            <a:r>
              <a:rPr lang="en-US" sz="900" dirty="0">
                <a:latin typeface="Arial" panose="020B0604020202020204" pitchFamily="34" charset="0"/>
                <a:cs typeface="Arial" panose="020B0604020202020204" pitchFamily="34" charset="0"/>
              </a:rPr>
              <a:t>Co-founder of Pixar Animation Studios, NeXT Inc., and Apple Computer Company (now Apple Inc.). A creative thinker who is passionate about technology and building tools and programs that make life simpler.</a:t>
            </a:r>
          </a:p>
        </p:txBody>
      </p:sp>
      <p:pic>
        <p:nvPicPr>
          <p:cNvPr id="6" name="Picture 7"/>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rcRect/>
          <a:stretch>
            <a:fillRect/>
          </a:stretch>
        </p:blipFill>
        <p:spPr>
          <a:xfrm>
            <a:off x="448509" y="1237945"/>
            <a:ext cx="122681" cy="126966"/>
          </a:xfrm>
          <a:prstGeom prst="rect">
            <a:avLst/>
          </a:prstGeom>
        </p:spPr>
      </p:pic>
      <p:pic>
        <p:nvPicPr>
          <p:cNvPr id="7" name="Picture 8"/>
          <p:cNvPicPr>
            <a:picLocks noChangeAspect="1"/>
          </p:cNvPicPr>
          <p:nvPr/>
        </p:nvPicPr>
        <p:blipFill>
          <a:blip r:embed="rId7">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a:fillRect/>
          </a:stretch>
        </p:blipFill>
        <p:spPr>
          <a:xfrm>
            <a:off x="1558131" y="1253199"/>
            <a:ext cx="122681" cy="96458"/>
          </a:xfrm>
          <a:prstGeom prst="rect">
            <a:avLst/>
          </a:prstGeom>
        </p:spPr>
      </p:pic>
      <p:pic>
        <p:nvPicPr>
          <p:cNvPr id="8" name="Picture 9"/>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3200289" y="1244360"/>
            <a:ext cx="114136" cy="114136"/>
          </a:xfrm>
          <a:prstGeom prst="rect">
            <a:avLst/>
          </a:prstGeom>
        </p:spPr>
      </p:pic>
      <p:sp>
        <p:nvSpPr>
          <p:cNvPr id="10" name="TextBox 11"/>
          <p:cNvSpPr txBox="1"/>
          <p:nvPr/>
        </p:nvSpPr>
        <p:spPr>
          <a:xfrm>
            <a:off x="606966" y="1235416"/>
            <a:ext cx="914400" cy="132024"/>
          </a:xfrm>
          <a:prstGeom prst="rect">
            <a:avLst/>
          </a:prstGeom>
        </p:spPr>
        <p:txBody>
          <a:bodyPr lIns="0" tIns="0" rIns="0" bIns="0" rtlCol="0" anchor="t">
            <a:spAutoFit/>
          </a:bodyPr>
          <a:lstStyle/>
          <a:p>
            <a:pPr>
              <a:lnSpc>
                <a:spcPts val="1136"/>
              </a:lnSpc>
            </a:pPr>
            <a:r>
              <a:rPr lang="en-US" sz="900" dirty="0">
                <a:latin typeface="Arial" panose="020B0604020202020204" pitchFamily="34" charset="0"/>
                <a:cs typeface="Arial" panose="020B0604020202020204" pitchFamily="34" charset="0"/>
              </a:rPr>
              <a:t>123-456-7890</a:t>
            </a:r>
          </a:p>
        </p:txBody>
      </p:sp>
      <p:sp>
        <p:nvSpPr>
          <p:cNvPr id="11" name="TextBox 12"/>
          <p:cNvSpPr txBox="1"/>
          <p:nvPr/>
        </p:nvSpPr>
        <p:spPr>
          <a:xfrm>
            <a:off x="1773550" y="1230896"/>
            <a:ext cx="1452014" cy="141064"/>
          </a:xfrm>
          <a:prstGeom prst="rect">
            <a:avLst/>
          </a:prstGeom>
        </p:spPr>
        <p:txBody>
          <a:bodyPr lIns="0" tIns="0" rIns="0" bIns="0" rtlCol="0" anchor="t">
            <a:spAutoFit/>
          </a:bodyPr>
          <a:lstStyle/>
          <a:p>
            <a:pPr>
              <a:lnSpc>
                <a:spcPts val="1136"/>
              </a:lnSpc>
            </a:pPr>
            <a:r>
              <a:rPr lang="en-US" sz="900" dirty="0" smtClean="0">
                <a:latin typeface="Arial" panose="020B0604020202020204" pitchFamily="34" charset="0"/>
                <a:cs typeface="Arial" panose="020B0604020202020204" pitchFamily="34" charset="0"/>
              </a:rPr>
              <a:t>steve@appleemail.com</a:t>
            </a:r>
            <a:endParaRPr lang="en-US" sz="900" dirty="0">
              <a:latin typeface="Arial" panose="020B0604020202020204" pitchFamily="34" charset="0"/>
              <a:cs typeface="Arial" panose="020B0604020202020204" pitchFamily="34" charset="0"/>
            </a:endParaRPr>
          </a:p>
        </p:txBody>
      </p:sp>
      <p:sp>
        <p:nvSpPr>
          <p:cNvPr id="12" name="TextBox 13"/>
          <p:cNvSpPr txBox="1"/>
          <p:nvPr/>
        </p:nvSpPr>
        <p:spPr>
          <a:xfrm>
            <a:off x="3373373" y="1235416"/>
            <a:ext cx="1452014" cy="132024"/>
          </a:xfrm>
          <a:prstGeom prst="rect">
            <a:avLst/>
          </a:prstGeom>
        </p:spPr>
        <p:txBody>
          <a:bodyPr lIns="0" tIns="0" rIns="0" bIns="0" rtlCol="0" anchor="t">
            <a:spAutoFit/>
          </a:bodyPr>
          <a:lstStyle/>
          <a:p>
            <a:pPr>
              <a:lnSpc>
                <a:spcPts val="1136"/>
              </a:lnSpc>
            </a:pPr>
            <a:r>
              <a:rPr lang="en-US" sz="900" dirty="0">
                <a:latin typeface="Arial" panose="020B0604020202020204" pitchFamily="34" charset="0"/>
                <a:cs typeface="Arial" panose="020B0604020202020204" pitchFamily="34" charset="0"/>
              </a:rPr>
              <a:t>Alta Mesa Memorial Park</a:t>
            </a:r>
          </a:p>
        </p:txBody>
      </p:sp>
      <p:sp>
        <p:nvSpPr>
          <p:cNvPr id="13" name="TextBox 14"/>
          <p:cNvSpPr txBox="1"/>
          <p:nvPr/>
        </p:nvSpPr>
        <p:spPr>
          <a:xfrm>
            <a:off x="5316267" y="7768838"/>
            <a:ext cx="1663603" cy="141064"/>
          </a:xfrm>
          <a:prstGeom prst="rect">
            <a:avLst/>
          </a:prstGeom>
        </p:spPr>
        <p:txBody>
          <a:bodyPr lIns="0" tIns="0" rIns="0" bIns="0" rtlCol="0" anchor="t">
            <a:spAutoFit/>
          </a:bodyPr>
          <a:lstStyle/>
          <a:p>
            <a:pPr>
              <a:lnSpc>
                <a:spcPts val="1082"/>
              </a:lnSpc>
            </a:pPr>
            <a:r>
              <a:rPr lang="en-US" sz="1200" b="1" dirty="0" smtClean="0">
                <a:solidFill>
                  <a:schemeClr val="accent1">
                    <a:lumMod val="50000"/>
                  </a:schemeClr>
                </a:solidFill>
                <a:latin typeface="Arial" panose="020B0604020202020204" pitchFamily="34" charset="0"/>
                <a:cs typeface="Arial" panose="020B0604020202020204" pitchFamily="34" charset="0"/>
              </a:rPr>
              <a:t>SKILLS</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25" name="TextBox 26"/>
          <p:cNvSpPr txBox="1"/>
          <p:nvPr/>
        </p:nvSpPr>
        <p:spPr>
          <a:xfrm>
            <a:off x="5316267" y="4163251"/>
            <a:ext cx="1663603" cy="141064"/>
          </a:xfrm>
          <a:prstGeom prst="rect">
            <a:avLst/>
          </a:prstGeom>
        </p:spPr>
        <p:txBody>
          <a:bodyPr lIns="0" tIns="0" rIns="0" bIns="0" rtlCol="0" anchor="t">
            <a:spAutoFit/>
          </a:bodyPr>
          <a:lstStyle/>
          <a:p>
            <a:pPr>
              <a:lnSpc>
                <a:spcPts val="1082"/>
              </a:lnSpc>
            </a:pPr>
            <a:r>
              <a:rPr lang="en-US" sz="1200" b="1" dirty="0" smtClean="0">
                <a:solidFill>
                  <a:schemeClr val="accent1">
                    <a:lumMod val="50000"/>
                  </a:schemeClr>
                </a:solidFill>
                <a:latin typeface="Arial" panose="020B0604020202020204" pitchFamily="34" charset="0"/>
                <a:cs typeface="Arial" panose="020B0604020202020204" pitchFamily="34" charset="0"/>
              </a:rPr>
              <a:t>ACHIEVEMENTS</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30" name="AutoShape 31"/>
          <p:cNvSpPr/>
          <p:nvPr/>
        </p:nvSpPr>
        <p:spPr>
          <a:xfrm>
            <a:off x="439784" y="1155983"/>
            <a:ext cx="4206240" cy="0"/>
          </a:xfrm>
          <a:prstGeom prst="line">
            <a:avLst/>
          </a:prstGeom>
          <a:ln w="9525" cap="rnd">
            <a:solidFill>
              <a:srgbClr val="A6A6A6"/>
            </a:solidFill>
            <a:prstDash val="solid"/>
            <a:headEnd type="none" w="sm" len="sm"/>
            <a:tailEnd type="none" w="sm" len="sm"/>
          </a:ln>
        </p:spPr>
      </p:sp>
      <p:sp>
        <p:nvSpPr>
          <p:cNvPr id="31" name="TextBox 32"/>
          <p:cNvSpPr txBox="1"/>
          <p:nvPr/>
        </p:nvSpPr>
        <p:spPr>
          <a:xfrm>
            <a:off x="439785" y="783045"/>
            <a:ext cx="4101801" cy="199157"/>
          </a:xfrm>
          <a:prstGeom prst="rect">
            <a:avLst/>
          </a:prstGeom>
        </p:spPr>
        <p:txBody>
          <a:bodyPr lIns="0" tIns="0" rIns="0" bIns="0" rtlCol="0" anchor="t">
            <a:spAutoFit/>
          </a:bodyPr>
          <a:lstStyle/>
          <a:p>
            <a:pPr>
              <a:lnSpc>
                <a:spcPts val="1688"/>
              </a:lnSpc>
            </a:pPr>
            <a:r>
              <a:rPr lang="en-US" sz="1223" dirty="0" smtClean="0">
                <a:latin typeface="Arial" panose="020B0604020202020204" pitchFamily="34" charset="0"/>
                <a:cs typeface="Arial" panose="020B0604020202020204" pitchFamily="34" charset="0"/>
              </a:rPr>
              <a:t>Entrepreneur, Visionary, Designer, Investor</a:t>
            </a:r>
            <a:endParaRPr lang="en-US" sz="1223" dirty="0">
              <a:latin typeface="Arial" panose="020B0604020202020204" pitchFamily="34" charset="0"/>
              <a:cs typeface="Arial" panose="020B0604020202020204" pitchFamily="34" charset="0"/>
            </a:endParaRPr>
          </a:p>
        </p:txBody>
      </p:sp>
      <p:sp>
        <p:nvSpPr>
          <p:cNvPr id="32" name="TextBox 33"/>
          <p:cNvSpPr txBox="1"/>
          <p:nvPr/>
        </p:nvSpPr>
        <p:spPr>
          <a:xfrm>
            <a:off x="439785" y="412873"/>
            <a:ext cx="4101801" cy="282129"/>
          </a:xfrm>
          <a:prstGeom prst="rect">
            <a:avLst/>
          </a:prstGeom>
        </p:spPr>
        <p:txBody>
          <a:bodyPr lIns="0" tIns="0" rIns="0" bIns="0" rtlCol="0" anchor="t">
            <a:spAutoFit/>
          </a:bodyPr>
          <a:lstStyle/>
          <a:p>
            <a:pPr>
              <a:lnSpc>
                <a:spcPts val="2240"/>
              </a:lnSpc>
            </a:pPr>
            <a:r>
              <a:rPr lang="en-US" sz="2400" b="1" dirty="0" smtClean="0">
                <a:solidFill>
                  <a:schemeClr val="accent1">
                    <a:lumMod val="50000"/>
                  </a:schemeClr>
                </a:solidFill>
                <a:latin typeface="Arial" panose="020B0604020202020204" pitchFamily="34" charset="0"/>
                <a:cs typeface="Arial" panose="020B0604020202020204" pitchFamily="34" charset="0"/>
              </a:rPr>
              <a:t>STEVE JOBS</a:t>
            </a:r>
            <a:endParaRPr lang="en-US" sz="2400" b="1" dirty="0">
              <a:solidFill>
                <a:schemeClr val="accent1">
                  <a:lumMod val="50000"/>
                </a:schemeClr>
              </a:solidFill>
              <a:latin typeface="Arial" panose="020B0604020202020204" pitchFamily="34" charset="0"/>
              <a:cs typeface="Arial" panose="020B0604020202020204" pitchFamily="34" charset="0"/>
            </a:endParaRPr>
          </a:p>
        </p:txBody>
      </p:sp>
      <p:sp>
        <p:nvSpPr>
          <p:cNvPr id="33" name="AutoShape 34"/>
          <p:cNvSpPr/>
          <p:nvPr/>
        </p:nvSpPr>
        <p:spPr>
          <a:xfrm>
            <a:off x="439784" y="1442053"/>
            <a:ext cx="4206240" cy="0"/>
          </a:xfrm>
          <a:prstGeom prst="line">
            <a:avLst/>
          </a:prstGeom>
          <a:ln w="9525" cap="rnd">
            <a:solidFill>
              <a:srgbClr val="A6A6A6"/>
            </a:solidFill>
            <a:prstDash val="solid"/>
            <a:headEnd type="none" w="sm" len="sm"/>
            <a:tailEnd type="none" w="sm" len="sm"/>
          </a:ln>
        </p:spPr>
      </p:sp>
      <p:sp>
        <p:nvSpPr>
          <p:cNvPr id="34" name="TextBox 35"/>
          <p:cNvSpPr txBox="1"/>
          <p:nvPr/>
        </p:nvSpPr>
        <p:spPr>
          <a:xfrm>
            <a:off x="442163" y="1627253"/>
            <a:ext cx="4104186" cy="230832"/>
          </a:xfrm>
          <a:prstGeom prst="rect">
            <a:avLst/>
          </a:prstGeom>
        </p:spPr>
        <p:txBody>
          <a:bodyPr lIns="0" tIns="0" rIns="0" bIns="0" rtlCol="0" anchor="t">
            <a:spAutoFit/>
          </a:bodyPr>
          <a:lstStyle/>
          <a:p>
            <a:pPr>
              <a:lnSpc>
                <a:spcPts val="1826"/>
              </a:lnSpc>
            </a:pPr>
            <a:r>
              <a:rPr lang="en-US" sz="1200" b="1" dirty="0" smtClean="0">
                <a:solidFill>
                  <a:schemeClr val="accent1">
                    <a:lumMod val="50000"/>
                  </a:schemeClr>
                </a:solidFill>
                <a:latin typeface="Arial" panose="020B0604020202020204" pitchFamily="34" charset="0"/>
                <a:cs typeface="Arial" panose="020B0604020202020204" pitchFamily="34" charset="0"/>
              </a:rPr>
              <a:t>SUMMARY</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42" name="TextBox 44"/>
          <p:cNvSpPr txBox="1"/>
          <p:nvPr/>
        </p:nvSpPr>
        <p:spPr>
          <a:xfrm>
            <a:off x="439785" y="2768734"/>
            <a:ext cx="4101801" cy="230832"/>
          </a:xfrm>
          <a:prstGeom prst="rect">
            <a:avLst/>
          </a:prstGeom>
        </p:spPr>
        <p:txBody>
          <a:bodyPr lIns="0" tIns="0" rIns="0" bIns="0" rtlCol="0" anchor="t">
            <a:spAutoFit/>
          </a:bodyPr>
          <a:lstStyle/>
          <a:p>
            <a:pPr>
              <a:lnSpc>
                <a:spcPts val="1826"/>
              </a:lnSpc>
            </a:pPr>
            <a:r>
              <a:rPr lang="en-US" sz="1200" b="1">
                <a:solidFill>
                  <a:schemeClr val="accent1">
                    <a:lumMod val="50000"/>
                  </a:schemeClr>
                </a:solidFill>
                <a:latin typeface="Arial" panose="020B0604020202020204" pitchFamily="34" charset="0"/>
                <a:cs typeface="Arial" panose="020B0604020202020204" pitchFamily="34" charset="0"/>
              </a:rPr>
              <a:t>WORK EXPERIENCE</a:t>
            </a:r>
          </a:p>
        </p:txBody>
      </p:sp>
      <p:grpSp>
        <p:nvGrpSpPr>
          <p:cNvPr id="52" name="Group 51"/>
          <p:cNvGrpSpPr/>
          <p:nvPr/>
        </p:nvGrpSpPr>
        <p:grpSpPr>
          <a:xfrm>
            <a:off x="451296" y="3176038"/>
            <a:ext cx="4247036" cy="1395488"/>
            <a:chOff x="451296" y="3415726"/>
            <a:chExt cx="4247036" cy="1395488"/>
          </a:xfrm>
        </p:grpSpPr>
        <p:sp>
          <p:nvSpPr>
            <p:cNvPr id="43"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Chief Executive Officer</a:t>
              </a:r>
              <a:endParaRPr lang="en-US" sz="1000" b="1" dirty="0">
                <a:latin typeface="Arial" panose="020B0604020202020204" pitchFamily="34" charset="0"/>
                <a:cs typeface="Arial" panose="020B0604020202020204" pitchFamily="34" charset="0"/>
              </a:endParaRPr>
            </a:p>
          </p:txBody>
        </p:sp>
        <p:sp>
          <p:nvSpPr>
            <p:cNvPr id="44"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APPLE INC. | 1997 - 2011</a:t>
              </a:r>
              <a:endParaRPr lang="en-US" sz="1000" dirty="0">
                <a:latin typeface="Arial" panose="020B0604020202020204" pitchFamily="34" charset="0"/>
                <a:cs typeface="Arial" panose="020B0604020202020204" pitchFamily="34" charset="0"/>
              </a:endParaRPr>
            </a:p>
          </p:txBody>
        </p:sp>
        <p:sp>
          <p:nvSpPr>
            <p:cNvPr id="45" name="TextBox 47"/>
            <p:cNvSpPr txBox="1"/>
            <p:nvPr/>
          </p:nvSpPr>
          <p:spPr>
            <a:xfrm>
              <a:off x="565484" y="3841718"/>
              <a:ext cx="4132848" cy="969496"/>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ground-breaking products with innovative designs, including the iMac (the best-selling personal computer in its first year of release), the iBook, the iPod (the top MP3 player on the market), iTunes, and the iPhone</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Regained the company’s profitability and icon status in only three years, later propelling it to a market capitalization value of $351.5 billion</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Presented eagerly awaited and memorable keynote </a:t>
              </a:r>
              <a:r>
                <a:rPr lang="en-US" sz="900" dirty="0" err="1">
                  <a:latin typeface="Arial" panose="020B0604020202020204" pitchFamily="34" charset="0"/>
                  <a:cs typeface="Arial" panose="020B0604020202020204" pitchFamily="34" charset="0"/>
                </a:rPr>
                <a:t>speaches</a:t>
              </a:r>
              <a:r>
                <a:rPr lang="en-US" sz="900" dirty="0">
                  <a:latin typeface="Arial" panose="020B0604020202020204" pitchFamily="34" charset="0"/>
                  <a:cs typeface="Arial" panose="020B0604020202020204" pitchFamily="34" charset="0"/>
                </a:rPr>
                <a:t> (known as </a:t>
              </a:r>
              <a:r>
                <a:rPr lang="en-US" sz="900" dirty="0" err="1">
                  <a:latin typeface="Arial" panose="020B0604020202020204" pitchFamily="34" charset="0"/>
                  <a:cs typeface="Arial" panose="020B0604020202020204" pitchFamily="34" charset="0"/>
                </a:rPr>
                <a:t>Stevenotes</a:t>
              </a:r>
              <a:r>
                <a:rPr lang="en-US" sz="900" dirty="0">
                  <a:latin typeface="Arial" panose="020B0604020202020204" pitchFamily="34" charset="0"/>
                  <a:cs typeface="Arial" panose="020B0604020202020204" pitchFamily="34" charset="0"/>
                </a:rPr>
                <a:t>) to announce releases and demonstrate products</a:t>
              </a:r>
            </a:p>
          </p:txBody>
        </p:sp>
      </p:grpSp>
      <p:grpSp>
        <p:nvGrpSpPr>
          <p:cNvPr id="61" name="Group 60"/>
          <p:cNvGrpSpPr/>
          <p:nvPr/>
        </p:nvGrpSpPr>
        <p:grpSpPr>
          <a:xfrm>
            <a:off x="439785" y="4816053"/>
            <a:ext cx="4247036" cy="1256989"/>
            <a:chOff x="451296" y="3415726"/>
            <a:chExt cx="4247036" cy="1256989"/>
          </a:xfrm>
        </p:grpSpPr>
        <p:sp>
          <p:nvSpPr>
            <p:cNvPr id="62"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Founder</a:t>
              </a:r>
              <a:endParaRPr lang="en-US" sz="1000" b="1" dirty="0">
                <a:latin typeface="Arial" panose="020B0604020202020204" pitchFamily="34" charset="0"/>
                <a:cs typeface="Arial" panose="020B0604020202020204" pitchFamily="34" charset="0"/>
              </a:endParaRPr>
            </a:p>
          </p:txBody>
        </p:sp>
        <p:sp>
          <p:nvSpPr>
            <p:cNvPr id="63"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The Graphics Group (now Pixar Animation Studios) | 1986 - 2006</a:t>
              </a:r>
              <a:endParaRPr lang="en-US" sz="1000" dirty="0">
                <a:latin typeface="Arial" panose="020B0604020202020204" pitchFamily="34" charset="0"/>
                <a:cs typeface="Arial" panose="020B0604020202020204" pitchFamily="34" charset="0"/>
              </a:endParaRPr>
            </a:p>
          </p:txBody>
        </p:sp>
        <p:sp>
          <p:nvSpPr>
            <p:cNvPr id="64" name="TextBox 47"/>
            <p:cNvSpPr txBox="1"/>
            <p:nvPr/>
          </p:nvSpPr>
          <p:spPr>
            <a:xfrm>
              <a:off x="565484" y="3841718"/>
              <a:ext cx="4132848" cy="830997"/>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powerful rendering tools like </a:t>
              </a:r>
              <a:r>
                <a:rPr lang="en-US" sz="900" dirty="0" err="1">
                  <a:latin typeface="Arial" panose="020B0604020202020204" pitchFamily="34" charset="0"/>
                  <a:cs typeface="Arial" panose="020B0604020202020204" pitchFamily="34" charset="0"/>
                </a:rPr>
                <a:t>RenderMan</a:t>
              </a:r>
              <a:r>
                <a:rPr lang="en-US" sz="900" dirty="0">
                  <a:latin typeface="Arial" panose="020B0604020202020204" pitchFamily="34" charset="0"/>
                  <a:cs typeface="Arial" panose="020B0604020202020204" pitchFamily="34" charset="0"/>
                </a:rPr>
                <a:t> 3D and high-end computer graphics </a:t>
              </a:r>
              <a:r>
                <a:rPr lang="en-US" sz="900" dirty="0" smtClean="0">
                  <a:latin typeface="Arial" panose="020B0604020202020204" pitchFamily="34" charset="0"/>
                  <a:cs typeface="Arial" panose="020B0604020202020204" pitchFamily="34" charset="0"/>
                </a:rPr>
                <a:t>workstations</a:t>
              </a:r>
            </a:p>
            <a:p>
              <a:pPr marL="171450" indent="-171450">
                <a:buFont typeface="Arial" panose="020B0604020202020204" pitchFamily="34" charset="0"/>
                <a:buChar char="•"/>
              </a:pPr>
              <a:r>
                <a:rPr lang="fi-FI" sz="900" dirty="0" smtClean="0">
                  <a:latin typeface="Arial" panose="020B0604020202020204" pitchFamily="34" charset="0"/>
                  <a:cs typeface="Arial" panose="020B0604020202020204" pitchFamily="34" charset="0"/>
                </a:rPr>
                <a:t>Signed with Disney and produced over 10 hit movies, including Academy Award-winning movies like Finding Nemo, The Incredibles, Ratatoulle, Wall-E, Up, and Toy Story 3</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Innovative thinking assisted in the expansion and take the company public</a:t>
              </a:r>
            </a:p>
          </p:txBody>
        </p:sp>
      </p:grpSp>
      <p:grpSp>
        <p:nvGrpSpPr>
          <p:cNvPr id="65" name="Group 64"/>
          <p:cNvGrpSpPr/>
          <p:nvPr/>
        </p:nvGrpSpPr>
        <p:grpSpPr>
          <a:xfrm>
            <a:off x="439785" y="6341503"/>
            <a:ext cx="4247036" cy="1256989"/>
            <a:chOff x="451296" y="3415726"/>
            <a:chExt cx="4247036" cy="1256989"/>
          </a:xfrm>
        </p:grpSpPr>
        <p:sp>
          <p:nvSpPr>
            <p:cNvPr id="66"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Co-Founder</a:t>
              </a:r>
              <a:endParaRPr lang="en-US" sz="1000" b="1" dirty="0">
                <a:latin typeface="Arial" panose="020B0604020202020204" pitchFamily="34" charset="0"/>
                <a:cs typeface="Arial" panose="020B0604020202020204" pitchFamily="34" charset="0"/>
              </a:endParaRPr>
            </a:p>
          </p:txBody>
        </p:sp>
        <p:sp>
          <p:nvSpPr>
            <p:cNvPr id="67"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NeXT | 1985 - 1997</a:t>
              </a:r>
              <a:endParaRPr lang="en-US" sz="1000" dirty="0">
                <a:latin typeface="Arial" panose="020B0604020202020204" pitchFamily="34" charset="0"/>
                <a:cs typeface="Arial" panose="020B0604020202020204" pitchFamily="34" charset="0"/>
              </a:endParaRPr>
            </a:p>
          </p:txBody>
        </p:sp>
        <p:sp>
          <p:nvSpPr>
            <p:cNvPr id="68" name="TextBox 47"/>
            <p:cNvSpPr txBox="1"/>
            <p:nvPr/>
          </p:nvSpPr>
          <p:spPr>
            <a:xfrm>
              <a:off x="565484" y="3841718"/>
              <a:ext cx="4132848" cy="830997"/>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Designed a technologically cutting-edge workstation computer for the education industry, of which Tim Berners-Lee used a replica to create the World Wide </a:t>
              </a:r>
              <a:r>
                <a:rPr lang="en-US" sz="900" dirty="0" smtClean="0">
                  <a:latin typeface="Arial" panose="020B0604020202020204" pitchFamily="34" charset="0"/>
                  <a:cs typeface="Arial" panose="020B0604020202020204" pitchFamily="34" charset="0"/>
                </a:rPr>
                <a:t>Web</a:t>
              </a:r>
              <a:endParaRPr lang="en-US"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products that use cutting-edge technologies including the Mach kernel, a digital signal processor chip, and an integrated Ethernet port</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Introduced the WebObjects framework and the </a:t>
              </a:r>
              <a:r>
                <a:rPr lang="en-US" sz="900" dirty="0" err="1">
                  <a:latin typeface="Arial" panose="020B0604020202020204" pitchFamily="34" charset="0"/>
                  <a:cs typeface="Arial" panose="020B0604020202020204" pitchFamily="34" charset="0"/>
                </a:rPr>
                <a:t>NEXTSTEP</a:t>
              </a:r>
              <a:r>
                <a:rPr lang="en-US" sz="900" dirty="0">
                  <a:latin typeface="Arial" panose="020B0604020202020204" pitchFamily="34" charset="0"/>
                  <a:cs typeface="Arial" panose="020B0604020202020204" pitchFamily="34" charset="0"/>
                </a:rPr>
                <a:t> operating system</a:t>
              </a:r>
            </a:p>
          </p:txBody>
        </p:sp>
      </p:grpSp>
      <p:grpSp>
        <p:nvGrpSpPr>
          <p:cNvPr id="73" name="Group 72"/>
          <p:cNvGrpSpPr/>
          <p:nvPr/>
        </p:nvGrpSpPr>
        <p:grpSpPr>
          <a:xfrm>
            <a:off x="451296" y="7890047"/>
            <a:ext cx="4247036" cy="1533988"/>
            <a:chOff x="451296" y="3415726"/>
            <a:chExt cx="4247036" cy="1533988"/>
          </a:xfrm>
        </p:grpSpPr>
        <p:sp>
          <p:nvSpPr>
            <p:cNvPr id="74" name="TextBox 45"/>
            <p:cNvSpPr txBox="1"/>
            <p:nvPr/>
          </p:nvSpPr>
          <p:spPr>
            <a:xfrm>
              <a:off x="451296" y="3415726"/>
              <a:ext cx="4095455" cy="141064"/>
            </a:xfrm>
            <a:prstGeom prst="rect">
              <a:avLst/>
            </a:prstGeom>
          </p:spPr>
          <p:txBody>
            <a:bodyPr lIns="0" tIns="0" rIns="0" bIns="0" rtlCol="0" anchor="t">
              <a:spAutoFit/>
            </a:bodyPr>
            <a:lstStyle/>
            <a:p>
              <a:pPr>
                <a:lnSpc>
                  <a:spcPts val="1119"/>
                </a:lnSpc>
              </a:pPr>
              <a:r>
                <a:rPr lang="en-US" sz="1000" b="1" dirty="0" smtClean="0">
                  <a:latin typeface="Arial" panose="020B0604020202020204" pitchFamily="34" charset="0"/>
                  <a:cs typeface="Arial" panose="020B0604020202020204" pitchFamily="34" charset="0"/>
                </a:rPr>
                <a:t>Co-Founder</a:t>
              </a:r>
              <a:endParaRPr lang="en-US" sz="1000" b="1" dirty="0">
                <a:latin typeface="Arial" panose="020B0604020202020204" pitchFamily="34" charset="0"/>
                <a:cs typeface="Arial" panose="020B0604020202020204" pitchFamily="34" charset="0"/>
              </a:endParaRPr>
            </a:p>
          </p:txBody>
        </p:sp>
        <p:sp>
          <p:nvSpPr>
            <p:cNvPr id="75" name="TextBox 46"/>
            <p:cNvSpPr txBox="1"/>
            <p:nvPr/>
          </p:nvSpPr>
          <p:spPr>
            <a:xfrm>
              <a:off x="451296" y="3588977"/>
              <a:ext cx="4101801" cy="183063"/>
            </a:xfrm>
            <a:prstGeom prst="rect">
              <a:avLst/>
            </a:prstGeom>
          </p:spPr>
          <p:txBody>
            <a:bodyPr lIns="0" tIns="0" rIns="0" bIns="0" rtlCol="0" anchor="t">
              <a:spAutoFit/>
            </a:bodyPr>
            <a:lstStyle/>
            <a:p>
              <a:pPr>
                <a:lnSpc>
                  <a:spcPts val="1550"/>
                </a:lnSpc>
              </a:pPr>
              <a:r>
                <a:rPr lang="en-US" sz="1000" dirty="0" smtClean="0">
                  <a:latin typeface="Arial" panose="020B0604020202020204" pitchFamily="34" charset="0"/>
                  <a:cs typeface="Arial" panose="020B0604020202020204" pitchFamily="34" charset="0"/>
                </a:rPr>
                <a:t>Apple Computer Company | 1976 - 1985</a:t>
              </a:r>
              <a:endParaRPr lang="en-US" sz="1000" dirty="0">
                <a:latin typeface="Arial" panose="020B0604020202020204" pitchFamily="34" charset="0"/>
                <a:cs typeface="Arial" panose="020B0604020202020204" pitchFamily="34" charset="0"/>
              </a:endParaRPr>
            </a:p>
          </p:txBody>
        </p:sp>
        <p:sp>
          <p:nvSpPr>
            <p:cNvPr id="76" name="TextBox 47"/>
            <p:cNvSpPr txBox="1"/>
            <p:nvPr/>
          </p:nvSpPr>
          <p:spPr>
            <a:xfrm>
              <a:off x="565484" y="3841718"/>
              <a:ext cx="4132848" cy="1107996"/>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Founded the business and aided in its rise to prominence in the sector, with its original IPO price of $22 per share jumping to $29 on the first trading </a:t>
              </a:r>
              <a:r>
                <a:rPr lang="en-US" sz="900" dirty="0" smtClean="0">
                  <a:latin typeface="Arial" panose="020B0604020202020204" pitchFamily="34" charset="0"/>
                  <a:cs typeface="Arial" panose="020B0604020202020204" pitchFamily="34" charset="0"/>
                </a:rPr>
                <a:t>day</a:t>
              </a:r>
              <a:endParaRPr lang="en-US"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Unveiled the Apple II computer, one of the first mass-produced microcomputer systems and the company's first consumer </a:t>
              </a:r>
              <a:r>
                <a:rPr lang="en-US" sz="900" dirty="0" smtClean="0">
                  <a:latin typeface="Arial" panose="020B0604020202020204" pitchFamily="34" charset="0"/>
                  <a:cs typeface="Arial" panose="020B0604020202020204" pitchFamily="34" charset="0"/>
                </a:rPr>
                <a:t>product</a:t>
              </a:r>
              <a:endParaRPr lang="en-US" sz="9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Supervised the creation of several widely praised products, including The Lisa and Macintosh (now Mac</a:t>
              </a:r>
              <a:r>
                <a:rPr lang="en-US" sz="900" dirty="0" smtClean="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Designed and choreographed unique marketing initiatives and public relations strategies for new product </a:t>
              </a:r>
              <a:r>
                <a:rPr lang="en-US" sz="900" dirty="0" smtClean="0">
                  <a:latin typeface="Arial" panose="020B0604020202020204" pitchFamily="34" charset="0"/>
                  <a:cs typeface="Arial" panose="020B0604020202020204" pitchFamily="34" charset="0"/>
                </a:rPr>
                <a:t>launches</a:t>
              </a:r>
              <a:endParaRPr lang="en-US" sz="900" dirty="0">
                <a:latin typeface="Arial" panose="020B0604020202020204" pitchFamily="34" charset="0"/>
                <a:cs typeface="Arial" panose="020B0604020202020204" pitchFamily="34" charset="0"/>
              </a:endParaRPr>
            </a:p>
          </p:txBody>
        </p:sp>
      </p:grpSp>
      <p:sp>
        <p:nvSpPr>
          <p:cNvPr id="77" name="TextBox 34"/>
          <p:cNvSpPr txBox="1"/>
          <p:nvPr/>
        </p:nvSpPr>
        <p:spPr>
          <a:xfrm>
            <a:off x="5316267" y="7960579"/>
            <a:ext cx="1979251" cy="1661993"/>
          </a:xfrm>
          <a:prstGeom prst="rect">
            <a:avLst/>
          </a:prstGeom>
        </p:spPr>
        <p:txBody>
          <a:bodyPr wrap="square" lIns="0" tIns="0" rIns="0" bIns="0" rtlCol="0" anchor="t">
            <a:spAutoFit/>
          </a:bodyPr>
          <a:lstStyle/>
          <a:p>
            <a:pPr>
              <a:lnSpc>
                <a:spcPct val="200000"/>
              </a:lnSpc>
            </a:pPr>
            <a:r>
              <a:rPr lang="fi-FI" sz="900" dirty="0" smtClean="0">
                <a:latin typeface="Arial" panose="020B0604020202020204" pitchFamily="34" charset="0"/>
                <a:cs typeface="Arial" panose="020B0604020202020204" pitchFamily="34" charset="0"/>
              </a:rPr>
              <a:t>Product Development</a:t>
            </a:r>
          </a:p>
          <a:p>
            <a:pPr>
              <a:lnSpc>
                <a:spcPct val="200000"/>
              </a:lnSpc>
            </a:pPr>
            <a:r>
              <a:rPr lang="fi-FI" sz="900" dirty="0" smtClean="0">
                <a:latin typeface="Arial" panose="020B0604020202020204" pitchFamily="34" charset="0"/>
                <a:cs typeface="Arial" panose="020B0604020202020204" pitchFamily="34" charset="0"/>
              </a:rPr>
              <a:t>Forward Thinking</a:t>
            </a:r>
          </a:p>
          <a:p>
            <a:pPr>
              <a:lnSpc>
                <a:spcPct val="200000"/>
              </a:lnSpc>
            </a:pPr>
            <a:r>
              <a:rPr lang="fi-FI" sz="900" dirty="0" smtClean="0">
                <a:latin typeface="Arial" panose="020B0604020202020204" pitchFamily="34" charset="0"/>
                <a:cs typeface="Arial" panose="020B0604020202020204" pitchFamily="34" charset="0"/>
              </a:rPr>
              <a:t>Cutting-Edge Innovation</a:t>
            </a:r>
          </a:p>
          <a:p>
            <a:pPr>
              <a:lnSpc>
                <a:spcPct val="200000"/>
              </a:lnSpc>
            </a:pPr>
            <a:r>
              <a:rPr lang="fi-FI" sz="900" dirty="0" smtClean="0">
                <a:latin typeface="Arial" panose="020B0604020202020204" pitchFamily="34" charset="0"/>
                <a:cs typeface="Arial" panose="020B0604020202020204" pitchFamily="34" charset="0"/>
              </a:rPr>
              <a:t>Marketing Expert</a:t>
            </a:r>
          </a:p>
          <a:p>
            <a:pPr>
              <a:lnSpc>
                <a:spcPct val="200000"/>
              </a:lnSpc>
            </a:pPr>
            <a:r>
              <a:rPr lang="fi-FI" sz="900" dirty="0" smtClean="0">
                <a:latin typeface="Arial" panose="020B0604020202020204" pitchFamily="34" charset="0"/>
                <a:cs typeface="Arial" panose="020B0604020202020204" pitchFamily="34" charset="0"/>
              </a:rPr>
              <a:t>Space Exploration</a:t>
            </a:r>
          </a:p>
          <a:p>
            <a:pPr>
              <a:lnSpc>
                <a:spcPct val="200000"/>
              </a:lnSpc>
            </a:pPr>
            <a:r>
              <a:rPr lang="fi-FI" sz="900" dirty="0" smtClean="0">
                <a:latin typeface="Arial" panose="020B0604020202020204" pitchFamily="34" charset="0"/>
                <a:cs typeface="Arial" panose="020B0604020202020204" pitchFamily="34" charset="0"/>
              </a:rPr>
              <a:t>Corporate Leadership</a:t>
            </a:r>
          </a:p>
        </p:txBody>
      </p:sp>
      <p:sp>
        <p:nvSpPr>
          <p:cNvPr id="78" name="TextBox 34"/>
          <p:cNvSpPr txBox="1"/>
          <p:nvPr/>
        </p:nvSpPr>
        <p:spPr>
          <a:xfrm>
            <a:off x="5302601" y="4474780"/>
            <a:ext cx="2066741" cy="3046988"/>
          </a:xfrm>
          <a:prstGeom prst="rect">
            <a:avLst/>
          </a:prstGeom>
        </p:spPr>
        <p:txBody>
          <a:bodyPr wrap="square" lIns="0" tIns="0" rIns="0" bIns="0" rtlCol="0" anchor="t">
            <a:spAutoFit/>
          </a:bodyPr>
          <a:lstStyle/>
          <a:p>
            <a:r>
              <a:rPr lang="en-US" sz="900" dirty="0">
                <a:latin typeface="Arial" panose="020B0604020202020204" pitchFamily="34" charset="0"/>
                <a:cs typeface="Arial" panose="020B0604020202020204" pitchFamily="34" charset="0"/>
              </a:rPr>
              <a:t>Presidential Medal of Freedom </a:t>
            </a:r>
            <a:r>
              <a:rPr lang="en-US" sz="900" i="1" dirty="0">
                <a:latin typeface="Arial" panose="020B0604020202020204" pitchFamily="34" charset="0"/>
                <a:cs typeface="Arial" panose="020B0604020202020204" pitchFamily="34" charset="0"/>
              </a:rPr>
              <a:t>(posthumous, 2022)</a:t>
            </a:r>
            <a:endParaRPr lang="fi-FI" sz="900" i="1" dirty="0" smtClean="0">
              <a:latin typeface="Arial" panose="020B0604020202020204" pitchFamily="34" charset="0"/>
              <a:cs typeface="Arial" panose="020B0604020202020204" pitchFamily="34" charset="0"/>
            </a:endParaRP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Steve Jobs Theatre inaugurated at Apple Park </a:t>
            </a:r>
            <a:r>
              <a:rPr lang="fi-FI" sz="900" i="1" dirty="0" smtClean="0">
                <a:latin typeface="Arial" panose="020B0604020202020204" pitchFamily="34" charset="0"/>
                <a:cs typeface="Arial" panose="020B0604020202020204" pitchFamily="34" charset="0"/>
              </a:rPr>
              <a:t>(</a:t>
            </a:r>
            <a:r>
              <a:rPr lang="en-US" sz="900" i="1" dirty="0">
                <a:latin typeface="Arial" panose="020B0604020202020204" pitchFamily="34" charset="0"/>
                <a:cs typeface="Arial" panose="020B0604020202020204" pitchFamily="34" charset="0"/>
              </a:rPr>
              <a:t>posthumous</a:t>
            </a:r>
            <a:r>
              <a:rPr lang="fi-FI" sz="900" i="1" dirty="0" smtClean="0">
                <a:latin typeface="Arial" panose="020B0604020202020204" pitchFamily="34" charset="0"/>
                <a:cs typeface="Arial" panose="020B0604020202020204" pitchFamily="34" charset="0"/>
              </a:rPr>
              <a:t>, 2017)</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Edison Achievement </a:t>
            </a:r>
            <a:r>
              <a:rPr lang="fi-FI" sz="900" dirty="0">
                <a:latin typeface="Arial" panose="020B0604020202020204" pitchFamily="34" charset="0"/>
                <a:cs typeface="Arial" panose="020B0604020202020204" pitchFamily="34" charset="0"/>
              </a:rPr>
              <a:t>Award </a:t>
            </a:r>
            <a:r>
              <a:rPr lang="fi-FI" sz="900" i="1" dirty="0" smtClean="0">
                <a:latin typeface="Arial" panose="020B0604020202020204" pitchFamily="34" charset="0"/>
                <a:cs typeface="Arial" panose="020B0604020202020204" pitchFamily="34" charset="0"/>
              </a:rPr>
              <a:t>(</a:t>
            </a:r>
            <a:r>
              <a:rPr lang="en-US" sz="900" i="1" dirty="0">
                <a:latin typeface="Arial" panose="020B0604020202020204" pitchFamily="34" charset="0"/>
                <a:cs typeface="Arial" panose="020B0604020202020204" pitchFamily="34" charset="0"/>
              </a:rPr>
              <a:t>posthumous</a:t>
            </a:r>
            <a:r>
              <a:rPr lang="fi-FI" sz="900" i="1" dirty="0" smtClean="0">
                <a:latin typeface="Arial" panose="020B0604020202020204" pitchFamily="34" charset="0"/>
                <a:cs typeface="Arial" panose="020B0604020202020204" pitchFamily="34" charset="0"/>
              </a:rPr>
              <a:t>, 2012)</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The Most Powerful Person in Business by Fortune Magazine </a:t>
            </a:r>
            <a:r>
              <a:rPr lang="fi-FI" sz="900" i="1" dirty="0" smtClean="0">
                <a:latin typeface="Arial" panose="020B0604020202020204" pitchFamily="34" charset="0"/>
                <a:cs typeface="Arial" panose="020B0604020202020204" pitchFamily="34" charset="0"/>
              </a:rPr>
              <a:t>(2007)</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Time’s 100 Most Influential People in the World </a:t>
            </a:r>
            <a:r>
              <a:rPr lang="fi-FI" sz="900" i="1" dirty="0" smtClean="0">
                <a:latin typeface="Arial" panose="020B0604020202020204" pitchFamily="34" charset="0"/>
                <a:cs typeface="Arial" panose="020B0604020202020204" pitchFamily="34" charset="0"/>
              </a:rPr>
              <a:t>(2004-2010)</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Entrepreneuer of the Decade by Inc. Magazine </a:t>
            </a:r>
            <a:r>
              <a:rPr lang="fi-FI" sz="900" i="1" dirty="0" smtClean="0">
                <a:latin typeface="Arial" panose="020B0604020202020204" pitchFamily="34" charset="0"/>
                <a:cs typeface="Arial" panose="020B0604020202020204" pitchFamily="34" charset="0"/>
              </a:rPr>
              <a:t>(1989)</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Jefferson Award for Public Service </a:t>
            </a:r>
            <a:r>
              <a:rPr lang="fi-FI" sz="900" i="1" dirty="0" smtClean="0">
                <a:latin typeface="Arial" panose="020B0604020202020204" pitchFamily="34" charset="0"/>
                <a:cs typeface="Arial" panose="020B0604020202020204" pitchFamily="34" charset="0"/>
              </a:rPr>
              <a:t>(1987)</a:t>
            </a:r>
          </a:p>
          <a:p>
            <a:endParaRPr lang="fi-FI" sz="900" dirty="0">
              <a:latin typeface="Arial" panose="020B0604020202020204" pitchFamily="34" charset="0"/>
              <a:cs typeface="Arial" panose="020B0604020202020204" pitchFamily="34" charset="0"/>
            </a:endParaRPr>
          </a:p>
          <a:p>
            <a:r>
              <a:rPr lang="fi-FI" sz="900" dirty="0" smtClean="0">
                <a:latin typeface="Arial" panose="020B0604020202020204" pitchFamily="34" charset="0"/>
                <a:cs typeface="Arial" panose="020B0604020202020204" pitchFamily="34" charset="0"/>
              </a:rPr>
              <a:t>National Medal of Technology </a:t>
            </a:r>
            <a:r>
              <a:rPr lang="fi-FI" sz="900" i="1" dirty="0" smtClean="0">
                <a:latin typeface="Arial" panose="020B0604020202020204" pitchFamily="34" charset="0"/>
                <a:cs typeface="Arial" panose="020B0604020202020204" pitchFamily="34" charset="0"/>
              </a:rPr>
              <a:t>(1985)</a:t>
            </a:r>
          </a:p>
        </p:txBody>
      </p:sp>
      <p:sp>
        <p:nvSpPr>
          <p:cNvPr id="79" name="TextBox 26"/>
          <p:cNvSpPr txBox="1"/>
          <p:nvPr/>
        </p:nvSpPr>
        <p:spPr>
          <a:xfrm>
            <a:off x="5316267" y="2956247"/>
            <a:ext cx="1663603" cy="141064"/>
          </a:xfrm>
          <a:prstGeom prst="rect">
            <a:avLst/>
          </a:prstGeom>
        </p:spPr>
        <p:txBody>
          <a:bodyPr lIns="0" tIns="0" rIns="0" bIns="0" rtlCol="0" anchor="t">
            <a:spAutoFit/>
          </a:bodyPr>
          <a:lstStyle/>
          <a:p>
            <a:pPr>
              <a:lnSpc>
                <a:spcPts val="1082"/>
              </a:lnSpc>
            </a:pPr>
            <a:r>
              <a:rPr lang="en-US" sz="1200" b="1" dirty="0" smtClean="0">
                <a:solidFill>
                  <a:schemeClr val="accent1">
                    <a:lumMod val="50000"/>
                  </a:schemeClr>
                </a:solidFill>
                <a:latin typeface="Arial" panose="020B0604020202020204" pitchFamily="34" charset="0"/>
                <a:cs typeface="Arial" panose="020B0604020202020204" pitchFamily="34" charset="0"/>
              </a:rPr>
              <a:t>EDUCATION</a:t>
            </a: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81" name="TextBox 34"/>
          <p:cNvSpPr txBox="1"/>
          <p:nvPr/>
        </p:nvSpPr>
        <p:spPr>
          <a:xfrm>
            <a:off x="5316267" y="3249333"/>
            <a:ext cx="2362184" cy="666849"/>
          </a:xfrm>
          <a:prstGeom prst="rect">
            <a:avLst/>
          </a:prstGeom>
        </p:spPr>
        <p:txBody>
          <a:bodyPr wrap="square" lIns="0" tIns="0" rIns="0" bIns="0" rtlCol="0" anchor="t">
            <a:spAutoFit/>
          </a:bodyPr>
          <a:lstStyle/>
          <a:p>
            <a:pPr>
              <a:lnSpc>
                <a:spcPts val="1260"/>
              </a:lnSpc>
            </a:pPr>
            <a:r>
              <a:rPr lang="en-US" sz="1000" dirty="0">
                <a:latin typeface="Arial" panose="020B0604020202020204" pitchFamily="34" charset="0"/>
                <a:cs typeface="Arial" panose="020B0604020202020204" pitchFamily="34" charset="0"/>
              </a:rPr>
              <a:t>Physics and Philosophy </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incomplete</a:t>
            </a:r>
            <a:r>
              <a:rPr lang="en-US" sz="1000" dirty="0" smtClean="0">
                <a:latin typeface="Arial" panose="020B0604020202020204" pitchFamily="34" charset="0"/>
                <a:cs typeface="Arial" panose="020B0604020202020204" pitchFamily="34" charset="0"/>
              </a:rPr>
              <a:t>)</a:t>
            </a:r>
          </a:p>
          <a:p>
            <a:pPr>
              <a:lnSpc>
                <a:spcPts val="1260"/>
              </a:lnSpc>
            </a:pPr>
            <a:r>
              <a:rPr lang="en-US" sz="1000" dirty="0" smtClean="0">
                <a:latin typeface="Arial" panose="020B0604020202020204" pitchFamily="34" charset="0"/>
                <a:cs typeface="Arial" panose="020B0604020202020204" pitchFamily="34" charset="0"/>
              </a:rPr>
              <a:t>Reed College</a:t>
            </a:r>
            <a:endParaRPr lang="fi-FI" sz="1000" dirty="0" smtClean="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1972-1974</a:t>
            </a:r>
            <a:endParaRPr lang="en-US" sz="1000" dirty="0" smtClean="0">
              <a:latin typeface="Arial" panose="020B0604020202020204" pitchFamily="34" charset="0"/>
              <a:cs typeface="Arial" panose="020B0604020202020204"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3391389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cxnSp>
        <p:nvCxnSpPr>
          <p:cNvPr id="15" name="Straight Connector 14"/>
          <p:cNvCxnSpPr/>
          <p:nvPr/>
        </p:nvCxnSpPr>
        <p:spPr>
          <a:xfrm>
            <a:off x="436944" y="9549115"/>
            <a:ext cx="6898512" cy="0"/>
          </a:xfrm>
          <a:prstGeom prst="line">
            <a:avLst/>
          </a:prstGeom>
          <a:noFill/>
          <a:ln w="6350" cap="flat" cmpd="sng" algn="ctr">
            <a:solidFill>
              <a:sysClr val="window" lastClr="FFFFFF">
                <a:lumMod val="75000"/>
              </a:sysClr>
            </a:solidFill>
            <a:prstDash val="solid"/>
            <a:miter lim="800000"/>
          </a:ln>
          <a:effectLst/>
        </p:spPr>
      </p:cxnSp>
      <p:grpSp>
        <p:nvGrpSpPr>
          <p:cNvPr id="16" name="Group 15"/>
          <p:cNvGrpSpPr/>
          <p:nvPr/>
        </p:nvGrpSpPr>
        <p:grpSpPr>
          <a:xfrm>
            <a:off x="2372999" y="9630437"/>
            <a:ext cx="3026402" cy="230832"/>
            <a:chOff x="2430308" y="9630437"/>
            <a:chExt cx="3026402" cy="230832"/>
          </a:xfrm>
        </p:grpSpPr>
        <p:sp>
          <p:nvSpPr>
            <p:cNvPr id="17" name="TextBox 16"/>
            <p:cNvSpPr txBox="1"/>
            <p:nvPr userDrawn="1"/>
          </p:nvSpPr>
          <p:spPr>
            <a:xfrm>
              <a:off x="2430308" y="9630437"/>
              <a:ext cx="2194560" cy="230832"/>
            </a:xfrm>
            <a:prstGeom prst="rect">
              <a:avLst/>
            </a:prstGeom>
            <a:noFill/>
          </p:spPr>
          <p:txBody>
            <a:bodyPr wrap="square" rtlCol="0">
              <a:spAutoFit/>
            </a:bodyPr>
            <a:lstStyle/>
            <a:p>
              <a:pPr algn="ctr"/>
              <a:r>
                <a:rPr lang="fi-FI" sz="900" dirty="0" smtClean="0">
                  <a:solidFill>
                    <a:srgbClr val="595959"/>
                  </a:solidFill>
                  <a:latin typeface="Open Sans" panose="020B0606030504020204" pitchFamily="34" charset="0"/>
                  <a:ea typeface="Open Sans" panose="020B0606030504020204" pitchFamily="34" charset="0"/>
                  <a:cs typeface="Open Sans" panose="020B0606030504020204" pitchFamily="34" charset="0"/>
                </a:rPr>
                <a:t>Free resources brough to you by </a:t>
              </a:r>
              <a:endParaRPr lang="en-US" sz="900" dirty="0">
                <a:solidFill>
                  <a:srgbClr val="595959"/>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8" name="Picture 17">
              <a:hlinkClick r:id="rId4"/>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4448592" y="9705967"/>
              <a:ext cx="1008118" cy="91647"/>
            </a:xfrm>
            <a:prstGeom prst="rect">
              <a:avLst/>
            </a:prstGeom>
          </p:spPr>
        </p:pic>
      </p:grpSp>
      <p:sp>
        <p:nvSpPr>
          <p:cNvPr id="19"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6"/>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7"/>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7"/>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7"/>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2951544606"/>
      </p:ext>
    </p:extLst>
  </p:cSld>
  <p:clrMapOvr>
    <a:masterClrMapping/>
  </p:clrMapOvr>
</p:sld>
</file>

<file path=ppt/theme/theme1.xml><?xml version="1.0" encoding="utf-8"?>
<a:theme xmlns:a="http://schemas.openxmlformats.org/drawingml/2006/main" name="Office Theme">
  <a:themeElements>
    <a:clrScheme name="Custom 15">
      <a:dk1>
        <a:srgbClr val="525252"/>
      </a:dk1>
      <a:lt1>
        <a:sysClr val="window" lastClr="FFFFFF"/>
      </a:lt1>
      <a:dk2>
        <a:srgbClr val="525252"/>
      </a:dk2>
      <a:lt2>
        <a:srgbClr val="F1F1F1"/>
      </a:lt2>
      <a:accent1>
        <a:srgbClr val="D0C09B"/>
      </a:accent1>
      <a:accent2>
        <a:srgbClr val="2A3C4C"/>
      </a:accent2>
      <a:accent3>
        <a:srgbClr val="9BADC5"/>
      </a:accent3>
      <a:accent4>
        <a:srgbClr val="F9EEE2"/>
      </a:accent4>
      <a:accent5>
        <a:srgbClr val="CED9D8"/>
      </a:accent5>
      <a:accent6>
        <a:srgbClr val="BAA880"/>
      </a:accent6>
      <a:hlink>
        <a:srgbClr val="A6BEBA"/>
      </a:hlink>
      <a:folHlink>
        <a:srgbClr val="A5A5A5"/>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1123</Words>
  <Application>Microsoft Office PowerPoint</Application>
  <PresentationFormat>Custom</PresentationFormat>
  <Paragraphs>139</Paragraphs>
  <Slides>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Calibri</vt:lpstr>
      <vt:lpstr>Calibri Light</vt:lpstr>
      <vt:lpstr>Open Sans</vt:lpstr>
      <vt:lpstr>Open Sans Light</vt:lpstr>
      <vt:lpstr>PMingLiU</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2022-07-14T10:03:18Z</dcterms:created>
  <dcterms:modified xsi:type="dcterms:W3CDTF">2022-08-26T11:54:07Z</dcterms:modified>
</cp:coreProperties>
</file>