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7" r:id="rId2"/>
    <p:sldId id="258"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17-Nov-22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baseline="0" dirty="0" smtClean="0">
                <a:solidFill>
                  <a:srgbClr val="494A49"/>
                </a:solidFill>
                <a:effectLst/>
                <a:latin typeface="Times New Roman" panose="02020603050405020304" pitchFamily="18" charset="0"/>
                <a:cs typeface="Arial" panose="020B0604020202020204" pitchFamily="34" charset="0"/>
              </a:rPr>
              <a:t>Some of the elements can be edited via the Slide Master (view &gt; slide master). Once you are done editing your cover letter,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2220038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1899938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2" name="Freeform 5"/>
          <p:cNvSpPr/>
          <p:nvPr userDrawn="1"/>
        </p:nvSpPr>
        <p:spPr>
          <a:xfrm>
            <a:off x="0" y="1206446"/>
            <a:ext cx="7772400" cy="2661130"/>
          </a:xfrm>
          <a:custGeom>
            <a:avLst/>
            <a:gdLst/>
            <a:ahLst/>
            <a:cxnLst/>
            <a:rect l="l" t="t" r="r" b="b"/>
            <a:pathLst>
              <a:path w="4035338" h="1302053">
                <a:moveTo>
                  <a:pt x="0" y="0"/>
                </a:moveTo>
                <a:lnTo>
                  <a:pt x="4035338" y="0"/>
                </a:lnTo>
                <a:lnTo>
                  <a:pt x="4035338" y="1302053"/>
                </a:lnTo>
                <a:lnTo>
                  <a:pt x="0" y="1302053"/>
                </a:lnTo>
                <a:close/>
              </a:path>
            </a:pathLst>
          </a:custGeom>
          <a:solidFill>
            <a:schemeClr val="accent3">
              <a:lumMod val="20000"/>
              <a:lumOff val="80000"/>
            </a:schemeClr>
          </a:solidFill>
        </p:spPr>
      </p:sp>
      <p:sp>
        <p:nvSpPr>
          <p:cNvPr id="8" name="Picture Placeholder 7"/>
          <p:cNvSpPr>
            <a:spLocks noGrp="1"/>
          </p:cNvSpPr>
          <p:nvPr>
            <p:ph type="pic" sz="quarter" idx="10"/>
          </p:nvPr>
        </p:nvSpPr>
        <p:spPr>
          <a:xfrm>
            <a:off x="1193800" y="1562100"/>
            <a:ext cx="1952625" cy="1958975"/>
          </a:xfrm>
          <a:solidFill>
            <a:schemeClr val="tx1">
              <a:lumMod val="40000"/>
              <a:lumOff val="60000"/>
            </a:schemeClr>
          </a:solidFill>
        </p:spPr>
        <p:txBody>
          <a:bodyPr/>
          <a:lstStyle/>
          <a:p>
            <a:endParaRPr lang="en-US"/>
          </a:p>
        </p:txBody>
      </p:sp>
      <p:sp>
        <p:nvSpPr>
          <p:cNvPr id="3" name="Freeform 3"/>
          <p:cNvSpPr/>
          <p:nvPr userDrawn="1"/>
        </p:nvSpPr>
        <p:spPr>
          <a:xfrm>
            <a:off x="777240" y="711200"/>
            <a:ext cx="2817731" cy="8636000"/>
          </a:xfrm>
          <a:custGeom>
            <a:avLst/>
            <a:gdLst/>
            <a:ahLst/>
            <a:cxnLst/>
            <a:rect l="l" t="t" r="r" b="b"/>
            <a:pathLst>
              <a:path w="9888164" h="30306011">
                <a:moveTo>
                  <a:pt x="0" y="0"/>
                </a:moveTo>
                <a:lnTo>
                  <a:pt x="0" y="30306011"/>
                </a:lnTo>
                <a:lnTo>
                  <a:pt x="9888164" y="30306011"/>
                </a:lnTo>
                <a:lnTo>
                  <a:pt x="9888164" y="0"/>
                </a:lnTo>
                <a:lnTo>
                  <a:pt x="0" y="0"/>
                </a:lnTo>
                <a:close/>
                <a:moveTo>
                  <a:pt x="9827204" y="30245050"/>
                </a:moveTo>
                <a:lnTo>
                  <a:pt x="59690" y="30245050"/>
                </a:lnTo>
                <a:lnTo>
                  <a:pt x="59690" y="59690"/>
                </a:lnTo>
                <a:lnTo>
                  <a:pt x="9827204" y="59690"/>
                </a:lnTo>
                <a:lnTo>
                  <a:pt x="9827204" y="30245050"/>
                </a:lnTo>
                <a:close/>
              </a:path>
            </a:pathLst>
          </a:custGeom>
          <a:solidFill>
            <a:schemeClr val="tx1"/>
          </a:solidFill>
        </p:spPr>
      </p:sp>
      <p:sp>
        <p:nvSpPr>
          <p:cNvPr id="4" name="Freeform 7"/>
          <p:cNvSpPr/>
          <p:nvPr userDrawn="1"/>
        </p:nvSpPr>
        <p:spPr>
          <a:xfrm>
            <a:off x="0" y="8886523"/>
            <a:ext cx="1301486" cy="1171877"/>
          </a:xfrm>
          <a:custGeom>
            <a:avLst/>
            <a:gdLst/>
            <a:ahLst/>
            <a:cxnLst/>
            <a:rect l="l" t="t" r="r" b="b"/>
            <a:pathLst>
              <a:path w="1913890" h="1913890">
                <a:moveTo>
                  <a:pt x="0" y="0"/>
                </a:moveTo>
                <a:lnTo>
                  <a:pt x="1913890" y="0"/>
                </a:lnTo>
                <a:lnTo>
                  <a:pt x="1913890" y="1913890"/>
                </a:lnTo>
                <a:lnTo>
                  <a:pt x="0" y="1913890"/>
                </a:lnTo>
                <a:close/>
              </a:path>
            </a:pathLst>
          </a:custGeom>
          <a:solidFill>
            <a:schemeClr val="accent3"/>
          </a:solidFill>
        </p:spPr>
      </p:sp>
      <p:sp>
        <p:nvSpPr>
          <p:cNvPr id="5" name="Freeform 14"/>
          <p:cNvSpPr/>
          <p:nvPr userDrawn="1"/>
        </p:nvSpPr>
        <p:spPr>
          <a:xfrm>
            <a:off x="6220799" y="-1"/>
            <a:ext cx="1551601" cy="1562399"/>
          </a:xfrm>
          <a:custGeom>
            <a:avLst/>
            <a:gdLst/>
            <a:ahLst/>
            <a:cxnLst/>
            <a:rect l="l" t="t" r="r" b="b"/>
            <a:pathLst>
              <a:path w="2355734" h="2205319">
                <a:moveTo>
                  <a:pt x="0" y="0"/>
                </a:moveTo>
                <a:lnTo>
                  <a:pt x="2355734" y="0"/>
                </a:lnTo>
                <a:lnTo>
                  <a:pt x="2355734" y="2205319"/>
                </a:lnTo>
                <a:lnTo>
                  <a:pt x="0" y="2205319"/>
                </a:lnTo>
                <a:close/>
              </a:path>
            </a:pathLst>
          </a:custGeom>
          <a:solidFill>
            <a:schemeClr val="accent3"/>
          </a:solidFill>
        </p:spPr>
      </p:sp>
    </p:spTree>
    <p:extLst>
      <p:ext uri="{BB962C8B-B14F-4D97-AF65-F5344CB8AC3E}">
        <p14:creationId xmlns:p14="http://schemas.microsoft.com/office/powerpoint/2010/main" val="233150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9813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17-Nov-22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5"/>
          <p:cNvSpPr txBox="1"/>
          <p:nvPr/>
        </p:nvSpPr>
        <p:spPr>
          <a:xfrm>
            <a:off x="1193800" y="4191000"/>
            <a:ext cx="2272731" cy="820738"/>
          </a:xfrm>
          <a:prstGeom prst="rect">
            <a:avLst/>
          </a:prstGeom>
        </p:spPr>
        <p:txBody>
          <a:bodyPr wrap="square" lIns="0" tIns="0" rIns="0" bIns="0" rtlCol="0" anchor="t">
            <a:spAutoFit/>
          </a:bodyPr>
          <a:lstStyle/>
          <a:p>
            <a:pPr>
              <a:lnSpc>
                <a:spcPts val="3198"/>
              </a:lnSpc>
            </a:pPr>
            <a:r>
              <a:rPr lang="en-US" sz="3198" b="1" spc="300" dirty="0" smtClean="0">
                <a:solidFill>
                  <a:srgbClr val="565657"/>
                </a:solidFill>
              </a:rPr>
              <a:t>Emma</a:t>
            </a:r>
          </a:p>
          <a:p>
            <a:pPr>
              <a:lnSpc>
                <a:spcPts val="3198"/>
              </a:lnSpc>
            </a:pPr>
            <a:r>
              <a:rPr lang="fi-FI" sz="3198" b="1" spc="300" dirty="0" smtClean="0">
                <a:solidFill>
                  <a:srgbClr val="565657"/>
                </a:solidFill>
              </a:rPr>
              <a:t>Richards</a:t>
            </a:r>
            <a:endParaRPr lang="en-US" sz="3198" b="1" spc="300" dirty="0">
              <a:solidFill>
                <a:srgbClr val="565657"/>
              </a:solidFill>
            </a:endParaRPr>
          </a:p>
        </p:txBody>
      </p:sp>
      <p:sp>
        <p:nvSpPr>
          <p:cNvPr id="17" name="TextBox 17"/>
          <p:cNvSpPr txBox="1"/>
          <p:nvPr/>
        </p:nvSpPr>
        <p:spPr>
          <a:xfrm>
            <a:off x="1193800" y="5105400"/>
            <a:ext cx="2187200" cy="192801"/>
          </a:xfrm>
          <a:prstGeom prst="rect">
            <a:avLst/>
          </a:prstGeom>
        </p:spPr>
        <p:txBody>
          <a:bodyPr lIns="0" tIns="0" rIns="0" bIns="0" rtlCol="0" anchor="t">
            <a:spAutoFit/>
          </a:bodyPr>
          <a:lstStyle/>
          <a:p>
            <a:pPr>
              <a:lnSpc>
                <a:spcPts val="1509"/>
              </a:lnSpc>
            </a:pPr>
            <a:r>
              <a:rPr lang="en-US" sz="1077" spc="95" dirty="0">
                <a:solidFill>
                  <a:srgbClr val="565657"/>
                </a:solidFill>
                <a:latin typeface="+mj-lt"/>
              </a:rPr>
              <a:t>CREATIVE DESIGNER</a:t>
            </a:r>
          </a:p>
        </p:txBody>
      </p:sp>
      <p:sp>
        <p:nvSpPr>
          <p:cNvPr id="19" name="TextBox 19"/>
          <p:cNvSpPr txBox="1"/>
          <p:nvPr/>
        </p:nvSpPr>
        <p:spPr>
          <a:xfrm>
            <a:off x="1193800" y="5681663"/>
            <a:ext cx="1702531" cy="256480"/>
          </a:xfrm>
          <a:prstGeom prst="rect">
            <a:avLst/>
          </a:prstGeom>
        </p:spPr>
        <p:txBody>
          <a:bodyPr lIns="0" tIns="0" rIns="0" bIns="0" rtlCol="0" anchor="t">
            <a:spAutoFit/>
          </a:bodyPr>
          <a:lstStyle/>
          <a:p>
            <a:pPr marL="0" lvl="0" indent="0" algn="l">
              <a:lnSpc>
                <a:spcPts val="1966"/>
              </a:lnSpc>
              <a:spcBef>
                <a:spcPct val="0"/>
              </a:spcBef>
            </a:pPr>
            <a:r>
              <a:rPr lang="en-US" sz="1787" b="1" u="none" spc="35" dirty="0">
                <a:solidFill>
                  <a:srgbClr val="565657"/>
                </a:solidFill>
              </a:rPr>
              <a:t>Contact</a:t>
            </a:r>
          </a:p>
        </p:txBody>
      </p:sp>
      <p:sp>
        <p:nvSpPr>
          <p:cNvPr id="55" name="TextBox 10"/>
          <p:cNvSpPr txBox="1"/>
          <p:nvPr/>
        </p:nvSpPr>
        <p:spPr>
          <a:xfrm>
            <a:off x="1193800" y="5994620"/>
            <a:ext cx="1932305" cy="695325"/>
          </a:xfrm>
          <a:prstGeom prst="rect">
            <a:avLst/>
          </a:prstGeom>
          <a:noFill/>
        </p:spPr>
        <p:txBody>
          <a:bodyPr wrap="square" lIns="0" rtlCol="0">
            <a:noAutofit/>
          </a:bodyPr>
          <a:lstStyle/>
          <a:p>
            <a:pPr marL="0" marR="0">
              <a:lnSpc>
                <a:spcPct val="114000"/>
              </a:lnSpc>
              <a:spcBef>
                <a:spcPts val="0"/>
              </a:spcBef>
              <a:spcAft>
                <a:spcPts val="0"/>
              </a:spcAft>
            </a:pPr>
            <a:r>
              <a:rPr lang="de-DE" sz="1000" kern="1200" dirty="0" smtClean="0">
                <a:solidFill>
                  <a:srgbClr val="636464"/>
                </a:solidFill>
                <a:effectLst/>
                <a:latin typeface="+mj-lt"/>
                <a:ea typeface="PMingLiU"/>
                <a:cs typeface="Arial" panose="020B0604020202020204" pitchFamily="34" charset="0"/>
              </a:rPr>
              <a:t>212-123-1234</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de-DE" sz="1000" kern="1200" dirty="0">
                <a:solidFill>
                  <a:srgbClr val="636464"/>
                </a:solidFill>
                <a:effectLst/>
                <a:latin typeface="+mj-lt"/>
                <a:ea typeface="PMingLiU"/>
                <a:cs typeface="Arial" panose="020B0604020202020204" pitchFamily="34" charset="0"/>
              </a:rPr>
              <a:t>youremail@mail.com</a:t>
            </a:r>
            <a:endParaRPr lang="en-US" sz="1100" dirty="0">
              <a:effectLst/>
              <a:latin typeface="+mj-lt"/>
              <a:ea typeface="PMingLiU"/>
              <a:cs typeface="Arial" panose="020B0604020202020204" pitchFamily="34" charset="0"/>
            </a:endParaRPr>
          </a:p>
          <a:p>
            <a:pPr marL="0" marR="0">
              <a:lnSpc>
                <a:spcPct val="114000"/>
              </a:lnSpc>
              <a:spcBef>
                <a:spcPts val="0"/>
              </a:spcBef>
              <a:spcAft>
                <a:spcPts val="0"/>
              </a:spcAft>
            </a:pPr>
            <a:r>
              <a:rPr lang="de-DE" sz="1000" kern="1200" dirty="0" smtClean="0">
                <a:solidFill>
                  <a:srgbClr val="636464"/>
                </a:solidFill>
                <a:effectLst/>
                <a:latin typeface="+mj-lt"/>
                <a:ea typeface="PMingLiU"/>
                <a:cs typeface="Arial" panose="020B0604020202020204" pitchFamily="34" charset="0"/>
              </a:rPr>
              <a:t>LinkedIn.com/username</a:t>
            </a:r>
            <a:endParaRPr lang="en-US" sz="1100" dirty="0">
              <a:effectLst/>
              <a:latin typeface="+mj-lt"/>
              <a:ea typeface="PMingLiU"/>
              <a:cs typeface="Arial" panose="020B0604020202020204" pitchFamily="34" charset="0"/>
            </a:endParaRPr>
          </a:p>
        </p:txBody>
      </p:sp>
      <p:sp>
        <p:nvSpPr>
          <p:cNvPr id="25" name="Text Box 288"/>
          <p:cNvSpPr txBox="1"/>
          <p:nvPr/>
        </p:nvSpPr>
        <p:spPr>
          <a:xfrm>
            <a:off x="3725589" y="4142045"/>
            <a:ext cx="3743123" cy="42211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1000" dirty="0">
                <a:solidFill>
                  <a:srgbClr val="595959"/>
                </a:solidFill>
                <a:effectLst/>
                <a:latin typeface="+mj-lt"/>
                <a:ea typeface="PMingLiU"/>
                <a:cs typeface="Arial" panose="020B0604020202020204" pitchFamily="34" charset="0"/>
              </a:rPr>
              <a:t>Dear Mr. Doe (or Dear Hiring Manager):</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 </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Cover letters enable you to explain things you may not be able to in the resume, for example to explain a gap in work history, or your reason for a sudden career change, or if you have any connections to the company and need to name drop. Here are few ways to make your cover letter shine:</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 </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Keep it short and sweet. Show the hiring manager that you did your research and have been following the company; compliment them on a recent accomplishment. Then, if possible, relate that accomplishment to your experiences or your own accomplishments to show that you truly would be an asset to the company. If you have been recommended for the job by any mutual contacts, be sure to mention that.</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 </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Remember that your resume and cover letter should focus on what you can do for the company. Keep them in mind all times when crafting your cover letter and cater to the company’s needs if you want to get hired</a:t>
            </a:r>
            <a:r>
              <a:rPr lang="en-US" sz="1000" dirty="0" smtClean="0">
                <a:solidFill>
                  <a:srgbClr val="595959"/>
                </a:solidFill>
                <a:effectLst/>
                <a:latin typeface="+mj-lt"/>
                <a:ea typeface="PMingLiU"/>
                <a:cs typeface="Arial" panose="020B0604020202020204" pitchFamily="34" charset="0"/>
              </a:rPr>
              <a:t>.</a:t>
            </a:r>
          </a:p>
          <a:p>
            <a:pPr marL="0" marR="0">
              <a:lnSpc>
                <a:spcPct val="107000"/>
              </a:lnSpc>
              <a:spcBef>
                <a:spcPts val="0"/>
              </a:spcBef>
              <a:spcAft>
                <a:spcPts val="0"/>
              </a:spcAft>
            </a:pP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Sincerely,</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100" dirty="0">
              <a:effectLst/>
              <a:ea typeface="PMingLiU"/>
              <a:cs typeface="Arial" panose="020B0604020202020204" pitchFamily="34" charset="0"/>
            </a:endParaRPr>
          </a:p>
          <a:p>
            <a:pPr marL="0" marR="0">
              <a:lnSpc>
                <a:spcPct val="107000"/>
              </a:lnSpc>
              <a:spcBef>
                <a:spcPts val="0"/>
              </a:spcBef>
              <a:spcAft>
                <a:spcPts val="0"/>
              </a:spcAft>
            </a:pPr>
            <a:r>
              <a:rPr lang="en-US" sz="2000" dirty="0" smtClean="0">
                <a:solidFill>
                  <a:srgbClr val="595959"/>
                </a:solidFill>
                <a:effectLst/>
                <a:latin typeface="Vladimir Script" panose="03050402040407070305" pitchFamily="66" charset="0"/>
                <a:ea typeface="PMingLiU"/>
                <a:cs typeface="Arial" panose="020B0604020202020204" pitchFamily="34" charset="0"/>
              </a:rPr>
              <a:t>Emma Richards</a:t>
            </a:r>
            <a:endParaRPr lang="en-US" sz="1100" dirty="0">
              <a:effectLst/>
              <a:ea typeface="PMingLiU"/>
              <a:cs typeface="Arial" panose="020B0604020202020204" pitchFamily="34" charset="0"/>
            </a:endParaRPr>
          </a:p>
        </p:txBody>
      </p:sp>
      <p:sp>
        <p:nvSpPr>
          <p:cNvPr id="26" name="Text Box 293"/>
          <p:cNvSpPr txBox="1"/>
          <p:nvPr/>
        </p:nvSpPr>
        <p:spPr>
          <a:xfrm>
            <a:off x="3725589" y="1975916"/>
            <a:ext cx="1743075" cy="58631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John Doe</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Hiring Manager</a:t>
            </a:r>
            <a:endParaRPr lang="en-US" sz="1000" dirty="0">
              <a:effectLst/>
              <a:latin typeface="+mj-lt"/>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mj-lt"/>
                <a:ea typeface="PMingLiU"/>
                <a:cs typeface="Arial" panose="020B0604020202020204" pitchFamily="34" charset="0"/>
              </a:rPr>
              <a:t>Company Name</a:t>
            </a:r>
            <a:endParaRPr lang="en-US" sz="1000" dirty="0">
              <a:effectLst/>
              <a:latin typeface="+mj-lt"/>
              <a:ea typeface="PMingLiU"/>
              <a:cs typeface="Arial" panose="020B0604020202020204" pitchFamily="34" charset="0"/>
            </a:endParaRPr>
          </a:p>
        </p:txBody>
      </p:sp>
      <p:sp>
        <p:nvSpPr>
          <p:cNvPr id="27" name="Text Box 302"/>
          <p:cNvSpPr txBox="1"/>
          <p:nvPr/>
        </p:nvSpPr>
        <p:spPr>
          <a:xfrm>
            <a:off x="3725589" y="2934000"/>
            <a:ext cx="1419225" cy="25527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a:solidFill>
                  <a:srgbClr val="595959"/>
                </a:solidFill>
                <a:effectLst/>
                <a:latin typeface="+mj-lt"/>
                <a:ea typeface="PMingLiU"/>
                <a:cs typeface="Arial" panose="020B0604020202020204" pitchFamily="34" charset="0"/>
              </a:rPr>
              <a:t>January 16, 20XX</a:t>
            </a:r>
            <a:endParaRPr lang="en-US" sz="1000">
              <a:effectLst/>
              <a:latin typeface="+mj-lt"/>
              <a:ea typeface="PMingLiU"/>
              <a:cs typeface="Arial" panose="020B0604020202020204"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1194853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6954" y="4033330"/>
            <a:ext cx="6198492" cy="1800493"/>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a:t>
            </a:r>
            <a:r>
              <a:rPr lang="en-US" b="1" dirty="0" smtClean="0">
                <a:solidFill>
                  <a:srgbClr val="364E67"/>
                </a:solidFill>
                <a:latin typeface="Open Sans" panose="020B0606030504020204" pitchFamily="34" charset="0"/>
                <a:ea typeface="Open Sans" panose="020B0606030504020204" pitchFamily="34" charset="0"/>
                <a:cs typeface="Open Sans" panose="020B0606030504020204" pitchFamily="34" charset="0"/>
              </a:rPr>
              <a:t>COVER LETTER </a:t>
            </a: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resume &amp; cover letter builder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-cover-letter-templates/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3816298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Custom 16">
      <a:dk1>
        <a:srgbClr val="3F3F3F"/>
      </a:dk1>
      <a:lt1>
        <a:sysClr val="window" lastClr="FFFFFF"/>
      </a:lt1>
      <a:dk2>
        <a:srgbClr val="3F3F3F"/>
      </a:dk2>
      <a:lt2>
        <a:srgbClr val="F8F8F8"/>
      </a:lt2>
      <a:accent1>
        <a:srgbClr val="E2ECEE"/>
      </a:accent1>
      <a:accent2>
        <a:srgbClr val="B2B2B2"/>
      </a:accent2>
      <a:accent3>
        <a:srgbClr val="B9CBCF"/>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108</Words>
  <Application>Microsoft Office PowerPoint</Application>
  <PresentationFormat>Custom</PresentationFormat>
  <Paragraphs>38</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Times New Roman</vt:lpstr>
      <vt:lpstr>Vladimir Script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2022-11-17T11:28:20Z</dcterms:modified>
</cp:coreProperties>
</file>