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4"/>
  </p:notesMasterIdLst>
  <p:sldIdLst>
    <p:sldId id="256" r:id="rId2"/>
    <p:sldId id="257" r:id="rId3"/>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9367" autoAdjust="0"/>
  </p:normalViewPr>
  <p:slideViewPr>
    <p:cSldViewPr snapToGrid="0">
      <p:cViewPr varScale="1">
        <p:scale>
          <a:sx n="82" d="100"/>
          <a:sy n="82" d="100"/>
        </p:scale>
        <p:origin x="3497" y="5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ACEA7F-5AF5-4B9E-BE36-2A41FD2C925D}" type="datetimeFigureOut">
              <a:rPr lang="en-US" smtClean="0"/>
              <a:t>17-Nov-22</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8574A1-2991-4E28-8420-6EF578E34190}" type="slidenum">
              <a:rPr lang="en-US" smtClean="0"/>
              <a:t>‹#›</a:t>
            </a:fld>
            <a:endParaRPr lang="en-US"/>
          </a:p>
        </p:txBody>
      </p:sp>
    </p:spTree>
    <p:extLst>
      <p:ext uri="{BB962C8B-B14F-4D97-AF65-F5344CB8AC3E}">
        <p14:creationId xmlns:p14="http://schemas.microsoft.com/office/powerpoint/2010/main" val="21145902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dirty="0" smtClean="0">
                <a:solidFill>
                  <a:srgbClr val="494A49"/>
                </a:solidFill>
                <a:effectLst/>
                <a:latin typeface="Times New Roman" panose="02020603050405020304" pitchFamily="18" charset="0"/>
                <a:ea typeface="PMingLiU"/>
                <a:cs typeface="Arial" panose="020B0604020202020204" pitchFamily="34" charset="0"/>
              </a:rPr>
              <a:t>© CareerReload.com</a:t>
            </a:r>
          </a:p>
          <a:p>
            <a:endParaRPr lang="fi-FI" sz="1200" i="1" dirty="0" smtClean="0">
              <a:solidFill>
                <a:srgbClr val="494A49"/>
              </a:solidFill>
              <a:effectLst/>
              <a:latin typeface="Times New Roman" panose="02020603050405020304" pitchFamily="18" charset="0"/>
              <a:cs typeface="Arial" panose="020B0604020202020204" pitchFamily="34" charset="0"/>
            </a:endParaRPr>
          </a:p>
          <a:p>
            <a:r>
              <a:rPr lang="fi-FI" sz="1200" i="0" baseline="0" dirty="0" smtClean="0">
                <a:solidFill>
                  <a:srgbClr val="494A49"/>
                </a:solidFill>
                <a:effectLst/>
                <a:latin typeface="Times New Roman" panose="02020603050405020304" pitchFamily="18" charset="0"/>
                <a:cs typeface="Arial" panose="020B0604020202020204" pitchFamily="34" charset="0"/>
              </a:rPr>
              <a:t>Some of the elements can be edited via the Slide Master (view &gt; slide master). Once you are done editing your cover letter, save it as PDF and send or print.</a:t>
            </a:r>
            <a:endParaRPr lang="en-US" i="0" dirty="0"/>
          </a:p>
        </p:txBody>
      </p:sp>
      <p:sp>
        <p:nvSpPr>
          <p:cNvPr id="4" name="Slide Number Placeholder 3"/>
          <p:cNvSpPr>
            <a:spLocks noGrp="1"/>
          </p:cNvSpPr>
          <p:nvPr>
            <p:ph type="sldNum" sz="quarter" idx="10"/>
          </p:nvPr>
        </p:nvSpPr>
        <p:spPr/>
        <p:txBody>
          <a:bodyPr/>
          <a:lstStyle/>
          <a:p>
            <a:fld id="{698574A1-2991-4E28-8420-6EF578E34190}" type="slidenum">
              <a:rPr lang="en-US" smtClean="0"/>
              <a:t>1</a:t>
            </a:fld>
            <a:endParaRPr lang="en-US"/>
          </a:p>
        </p:txBody>
      </p:sp>
    </p:spTree>
    <p:extLst>
      <p:ext uri="{BB962C8B-B14F-4D97-AF65-F5344CB8AC3E}">
        <p14:creationId xmlns:p14="http://schemas.microsoft.com/office/powerpoint/2010/main" val="38247300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dirty="0" smtClean="0">
                <a:solidFill>
                  <a:srgbClr val="494A49"/>
                </a:solidFill>
                <a:effectLst/>
                <a:latin typeface="Times New Roman" panose="02020603050405020304" pitchFamily="18" charset="0"/>
                <a:ea typeface="PMingLiU"/>
                <a:cs typeface="Arial" panose="020B0604020202020204" pitchFamily="34" charset="0"/>
              </a:rPr>
              <a:t>© CareerReload.com</a:t>
            </a:r>
          </a:p>
        </p:txBody>
      </p:sp>
      <p:sp>
        <p:nvSpPr>
          <p:cNvPr id="4" name="Slide Number Placeholder 3"/>
          <p:cNvSpPr>
            <a:spLocks noGrp="1"/>
          </p:cNvSpPr>
          <p:nvPr>
            <p:ph type="sldNum" sz="quarter" idx="10"/>
          </p:nvPr>
        </p:nvSpPr>
        <p:spPr/>
        <p:txBody>
          <a:bodyPr/>
          <a:lstStyle/>
          <a:p>
            <a:fld id="{698574A1-2991-4E28-8420-6EF578E34190}" type="slidenum">
              <a:rPr lang="en-US" smtClean="0"/>
              <a:t>2</a:t>
            </a:fld>
            <a:endParaRPr lang="en-US"/>
          </a:p>
        </p:txBody>
      </p:sp>
    </p:spTree>
    <p:extLst>
      <p:ext uri="{BB962C8B-B14F-4D97-AF65-F5344CB8AC3E}">
        <p14:creationId xmlns:p14="http://schemas.microsoft.com/office/powerpoint/2010/main" val="20253813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esume layout">
    <p:spTree>
      <p:nvGrpSpPr>
        <p:cNvPr id="1" name=""/>
        <p:cNvGrpSpPr/>
        <p:nvPr/>
      </p:nvGrpSpPr>
      <p:grpSpPr>
        <a:xfrm>
          <a:off x="0" y="0"/>
          <a:ext cx="0" cy="0"/>
          <a:chOff x="0" y="0"/>
          <a:chExt cx="0" cy="0"/>
        </a:xfrm>
      </p:grpSpPr>
      <p:sp>
        <p:nvSpPr>
          <p:cNvPr id="8" name="Picture Placeholder 7"/>
          <p:cNvSpPr>
            <a:spLocks noGrp="1"/>
          </p:cNvSpPr>
          <p:nvPr>
            <p:ph type="pic" sz="quarter" idx="10"/>
          </p:nvPr>
        </p:nvSpPr>
        <p:spPr>
          <a:xfrm>
            <a:off x="209106" y="220086"/>
            <a:ext cx="3190532" cy="4128383"/>
          </a:xfrm>
          <a:solidFill>
            <a:schemeClr val="tx1">
              <a:lumMod val="40000"/>
              <a:lumOff val="60000"/>
            </a:schemeClr>
          </a:solidFill>
        </p:spPr>
        <p:txBody>
          <a:bodyPr/>
          <a:lstStyle/>
          <a:p>
            <a:endParaRPr lang="en-US"/>
          </a:p>
        </p:txBody>
      </p:sp>
      <p:sp>
        <p:nvSpPr>
          <p:cNvPr id="4" name="Freeform 3"/>
          <p:cNvSpPr/>
          <p:nvPr/>
        </p:nvSpPr>
        <p:spPr>
          <a:xfrm>
            <a:off x="3551844" y="220086"/>
            <a:ext cx="4048240" cy="9638756"/>
          </a:xfrm>
          <a:custGeom>
            <a:avLst/>
            <a:gdLst/>
            <a:ahLst/>
            <a:cxnLst/>
            <a:rect l="l" t="t" r="r" b="b"/>
            <a:pathLst>
              <a:path w="1980746" h="4716106">
                <a:moveTo>
                  <a:pt x="0" y="0"/>
                </a:moveTo>
                <a:lnTo>
                  <a:pt x="1980746" y="0"/>
                </a:lnTo>
                <a:lnTo>
                  <a:pt x="1980746" y="4716106"/>
                </a:lnTo>
                <a:lnTo>
                  <a:pt x="0" y="4716106"/>
                </a:lnTo>
                <a:close/>
              </a:path>
            </a:pathLst>
          </a:custGeom>
          <a:solidFill>
            <a:schemeClr val="accent2"/>
          </a:solidFill>
        </p:spPr>
      </p:sp>
      <p:sp>
        <p:nvSpPr>
          <p:cNvPr id="7" name="Freeform 6"/>
          <p:cNvSpPr/>
          <p:nvPr/>
        </p:nvSpPr>
        <p:spPr>
          <a:xfrm>
            <a:off x="209106" y="4527822"/>
            <a:ext cx="3190532" cy="5331020"/>
          </a:xfrm>
          <a:custGeom>
            <a:avLst/>
            <a:gdLst/>
            <a:ahLst/>
            <a:cxnLst/>
            <a:rect l="l" t="t" r="r" b="b"/>
            <a:pathLst>
              <a:path w="1561082" h="2608392">
                <a:moveTo>
                  <a:pt x="0" y="0"/>
                </a:moveTo>
                <a:lnTo>
                  <a:pt x="1561082" y="0"/>
                </a:lnTo>
                <a:lnTo>
                  <a:pt x="1561082" y="2608392"/>
                </a:lnTo>
                <a:lnTo>
                  <a:pt x="0" y="2608392"/>
                </a:lnTo>
                <a:close/>
              </a:path>
            </a:pathLst>
          </a:custGeom>
          <a:solidFill>
            <a:schemeClr val="bg1">
              <a:lumMod val="75000"/>
            </a:schemeClr>
          </a:solidFill>
        </p:spPr>
      </p:sp>
    </p:spTree>
    <p:extLst>
      <p:ext uri="{BB962C8B-B14F-4D97-AF65-F5344CB8AC3E}">
        <p14:creationId xmlns:p14="http://schemas.microsoft.com/office/powerpoint/2010/main" val="23315081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1766973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B22A312D-0F5C-49FD-9179-976764777622}" type="datetimeFigureOut">
              <a:rPr lang="en-US" smtClean="0"/>
              <a:t>17-Nov-22</a:t>
            </a:fld>
            <a:endParaRPr lang="en-US"/>
          </a:p>
        </p:txBody>
      </p:sp>
      <p:sp>
        <p:nvSpPr>
          <p:cNvPr id="5" name="Footer Placeholder 4"/>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7E232A0-C65D-4319-8931-3D5A07FF1601}" type="slidenum">
              <a:rPr lang="en-US" smtClean="0"/>
              <a:t>‹#›</a:t>
            </a:fld>
            <a:endParaRPr lang="en-US"/>
          </a:p>
        </p:txBody>
      </p:sp>
    </p:spTree>
    <p:extLst>
      <p:ext uri="{BB962C8B-B14F-4D97-AF65-F5344CB8AC3E}">
        <p14:creationId xmlns:p14="http://schemas.microsoft.com/office/powerpoint/2010/main" val="854048764"/>
      </p:ext>
    </p:extLst>
  </p:cSld>
  <p:clrMap bg1="lt1" tx1="dk1" bg2="lt2" tx2="dk2" accent1="accent1" accent2="accent2" accent3="accent3" accent4="accent4" accent5="accent5" accent6="accent6" hlink="hlink" folHlink="folHlink"/>
  <p:sldLayoutIdLst>
    <p:sldLayoutId id="2147483655" r:id="rId1"/>
    <p:sldLayoutId id="2147483656" r:id="rId2"/>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careerreload.com/build-a-resume/"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https://www.careerreload.com/powerpoint-resume-templates/" TargetMode="External"/><Relationship Id="rId4" Type="http://schemas.openxmlformats.org/officeDocument/2006/relationships/hyperlink" Target="https://www.careerreload.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2"/>
          <p:cNvSpPr txBox="1"/>
          <p:nvPr/>
        </p:nvSpPr>
        <p:spPr>
          <a:xfrm>
            <a:off x="4010471" y="481263"/>
            <a:ext cx="3143972" cy="666849"/>
          </a:xfrm>
          <a:prstGeom prst="rect">
            <a:avLst/>
          </a:prstGeom>
        </p:spPr>
        <p:txBody>
          <a:bodyPr lIns="0" tIns="0" rIns="0" bIns="0" rtlCol="0" anchor="t">
            <a:spAutoFit/>
          </a:bodyPr>
          <a:lstStyle/>
          <a:p>
            <a:pPr algn="ctr">
              <a:lnSpc>
                <a:spcPts val="5163"/>
              </a:lnSpc>
            </a:pPr>
            <a:r>
              <a:rPr lang="en-US" sz="4303" spc="817" dirty="0" smtClean="0">
                <a:latin typeface="Times New Roman" panose="02020603050405020304" pitchFamily="18" charset="0"/>
                <a:cs typeface="Times New Roman" panose="02020603050405020304" pitchFamily="18" charset="0"/>
              </a:rPr>
              <a:t>JESSICA</a:t>
            </a:r>
            <a:endParaRPr lang="en-US" sz="4303" spc="817" dirty="0">
              <a:latin typeface="Times New Roman" panose="02020603050405020304" pitchFamily="18" charset="0"/>
              <a:cs typeface="Times New Roman" panose="02020603050405020304" pitchFamily="18" charset="0"/>
            </a:endParaRPr>
          </a:p>
        </p:txBody>
      </p:sp>
      <p:sp>
        <p:nvSpPr>
          <p:cNvPr id="14" name="TextBox 14"/>
          <p:cNvSpPr txBox="1"/>
          <p:nvPr/>
        </p:nvSpPr>
        <p:spPr>
          <a:xfrm>
            <a:off x="4296053" y="801455"/>
            <a:ext cx="2573838" cy="824580"/>
          </a:xfrm>
          <a:prstGeom prst="rect">
            <a:avLst/>
          </a:prstGeom>
        </p:spPr>
        <p:txBody>
          <a:bodyPr lIns="0" tIns="0" rIns="0" bIns="0" rtlCol="0" anchor="t">
            <a:spAutoFit/>
          </a:bodyPr>
          <a:lstStyle/>
          <a:p>
            <a:pPr algn="ctr">
              <a:lnSpc>
                <a:spcPts val="6418"/>
              </a:lnSpc>
            </a:pPr>
            <a:r>
              <a:rPr lang="en-US" sz="5348" dirty="0" smtClean="0">
                <a:solidFill>
                  <a:schemeClr val="accent2">
                    <a:lumMod val="75000"/>
                  </a:schemeClr>
                </a:solidFill>
                <a:latin typeface="Brittany Signature" pitchFamily="2" charset="0"/>
              </a:rPr>
              <a:t>Smith</a:t>
            </a:r>
            <a:endParaRPr lang="en-US" sz="5348" dirty="0">
              <a:solidFill>
                <a:schemeClr val="accent2">
                  <a:lumMod val="75000"/>
                </a:schemeClr>
              </a:solidFill>
              <a:latin typeface="Brittany Signature" pitchFamily="2" charset="0"/>
            </a:endParaRPr>
          </a:p>
        </p:txBody>
      </p:sp>
      <p:sp>
        <p:nvSpPr>
          <p:cNvPr id="94" name="TextBox 10"/>
          <p:cNvSpPr txBox="1"/>
          <p:nvPr/>
        </p:nvSpPr>
        <p:spPr>
          <a:xfrm>
            <a:off x="632563" y="5343490"/>
            <a:ext cx="2346355" cy="695325"/>
          </a:xfrm>
          <a:prstGeom prst="rect">
            <a:avLst/>
          </a:prstGeom>
          <a:noFill/>
        </p:spPr>
        <p:txBody>
          <a:bodyPr wrap="square" lIns="0" rtlCol="0">
            <a:noAutofit/>
          </a:bodyPr>
          <a:lstStyle/>
          <a:p>
            <a:pPr marL="0" marR="0" algn="ctr">
              <a:lnSpc>
                <a:spcPct val="114000"/>
              </a:lnSpc>
              <a:spcBef>
                <a:spcPts val="0"/>
              </a:spcBef>
              <a:spcAft>
                <a:spcPts val="0"/>
              </a:spcAft>
            </a:pPr>
            <a:r>
              <a:rPr lang="de-DE" sz="1000" kern="1200" dirty="0" smtClean="0">
                <a:effectLst/>
                <a:latin typeface="+mj-lt"/>
                <a:ea typeface="PMingLiU"/>
                <a:cs typeface="Arial" panose="020B0604020202020204" pitchFamily="34" charset="0"/>
              </a:rPr>
              <a:t>212-123-1234</a:t>
            </a:r>
            <a:endParaRPr lang="en-US" sz="1100" dirty="0">
              <a:effectLst/>
              <a:latin typeface="+mj-lt"/>
              <a:ea typeface="PMingLiU"/>
              <a:cs typeface="Arial" panose="020B0604020202020204" pitchFamily="34" charset="0"/>
            </a:endParaRPr>
          </a:p>
          <a:p>
            <a:pPr marL="0" marR="0" algn="ctr">
              <a:lnSpc>
                <a:spcPct val="114000"/>
              </a:lnSpc>
              <a:spcBef>
                <a:spcPts val="0"/>
              </a:spcBef>
              <a:spcAft>
                <a:spcPts val="0"/>
              </a:spcAft>
            </a:pPr>
            <a:r>
              <a:rPr lang="de-DE" sz="1000" kern="1200" dirty="0">
                <a:effectLst/>
                <a:latin typeface="+mj-lt"/>
                <a:ea typeface="PMingLiU"/>
                <a:cs typeface="Arial" panose="020B0604020202020204" pitchFamily="34" charset="0"/>
              </a:rPr>
              <a:t>youremail@mail.com</a:t>
            </a:r>
            <a:endParaRPr lang="en-US" sz="1100" dirty="0">
              <a:effectLst/>
              <a:latin typeface="+mj-lt"/>
              <a:ea typeface="PMingLiU"/>
              <a:cs typeface="Arial" panose="020B0604020202020204" pitchFamily="34" charset="0"/>
            </a:endParaRPr>
          </a:p>
          <a:p>
            <a:pPr marL="0" marR="0" algn="ctr">
              <a:lnSpc>
                <a:spcPct val="114000"/>
              </a:lnSpc>
              <a:spcBef>
                <a:spcPts val="0"/>
              </a:spcBef>
              <a:spcAft>
                <a:spcPts val="0"/>
              </a:spcAft>
            </a:pPr>
            <a:r>
              <a:rPr lang="de-DE" sz="1000" kern="1200" dirty="0" smtClean="0">
                <a:effectLst/>
                <a:latin typeface="+mj-lt"/>
                <a:ea typeface="PMingLiU"/>
                <a:cs typeface="Arial" panose="020B0604020202020204" pitchFamily="34" charset="0"/>
              </a:rPr>
              <a:t>LinkedIn.com/username</a:t>
            </a:r>
            <a:endParaRPr lang="en-US" sz="1100" dirty="0">
              <a:effectLst/>
              <a:latin typeface="+mj-lt"/>
              <a:ea typeface="PMingLiU"/>
              <a:cs typeface="Arial" panose="020B0604020202020204" pitchFamily="34" charset="0"/>
            </a:endParaRPr>
          </a:p>
        </p:txBody>
      </p:sp>
      <p:sp>
        <p:nvSpPr>
          <p:cNvPr id="101" name="Rectangle 100"/>
          <p:cNvSpPr/>
          <p:nvPr/>
        </p:nvSpPr>
        <p:spPr>
          <a:xfrm>
            <a:off x="632564" y="4806950"/>
            <a:ext cx="2346355" cy="35814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5"/>
          <p:cNvSpPr txBox="1"/>
          <p:nvPr/>
        </p:nvSpPr>
        <p:spPr>
          <a:xfrm>
            <a:off x="815000" y="4914464"/>
            <a:ext cx="1981482" cy="182038"/>
          </a:xfrm>
          <a:prstGeom prst="rect">
            <a:avLst/>
          </a:prstGeom>
        </p:spPr>
        <p:txBody>
          <a:bodyPr lIns="0" tIns="0" rIns="0" bIns="0" rtlCol="0" anchor="t">
            <a:spAutoFit/>
          </a:bodyPr>
          <a:lstStyle/>
          <a:p>
            <a:pPr algn="ctr">
              <a:lnSpc>
                <a:spcPts val="1411"/>
              </a:lnSpc>
            </a:pPr>
            <a:r>
              <a:rPr lang="en-US" sz="1400" dirty="0" smtClean="0">
                <a:latin typeface="Times New Roman" panose="02020603050405020304" pitchFamily="18" charset="0"/>
                <a:cs typeface="Times New Roman" panose="02020603050405020304" pitchFamily="18" charset="0"/>
              </a:rPr>
              <a:t>CONTACT</a:t>
            </a:r>
            <a:endParaRPr lang="en-US" sz="1400" dirty="0">
              <a:latin typeface="Times New Roman" panose="02020603050405020304" pitchFamily="18" charset="0"/>
              <a:cs typeface="Times New Roman" panose="02020603050405020304" pitchFamily="18" charset="0"/>
            </a:endParaRPr>
          </a:p>
        </p:txBody>
      </p:sp>
      <p:sp>
        <p:nvSpPr>
          <p:cNvPr id="69" name="Text Box 288"/>
          <p:cNvSpPr txBox="1"/>
          <p:nvPr/>
        </p:nvSpPr>
        <p:spPr>
          <a:xfrm>
            <a:off x="3725589" y="4248836"/>
            <a:ext cx="3743123" cy="4221156"/>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marL="0" marR="0">
              <a:lnSpc>
                <a:spcPct val="115000"/>
              </a:lnSpc>
              <a:spcBef>
                <a:spcPts val="0"/>
              </a:spcBef>
              <a:spcAft>
                <a:spcPts val="0"/>
              </a:spcAft>
            </a:pPr>
            <a:r>
              <a:rPr lang="en-US" sz="1000" dirty="0">
                <a:solidFill>
                  <a:srgbClr val="595959"/>
                </a:solidFill>
                <a:effectLst/>
                <a:latin typeface="+mj-lt"/>
                <a:ea typeface="PMingLiU"/>
                <a:cs typeface="Arial" panose="020B0604020202020204" pitchFamily="34" charset="0"/>
              </a:rPr>
              <a:t>Dear Mr. Doe (or Dear Hiring Manager):</a:t>
            </a:r>
            <a:endParaRPr lang="en-US" sz="1000" dirty="0">
              <a:effectLst/>
              <a:latin typeface="+mj-lt"/>
              <a:ea typeface="PMingLiU"/>
              <a:cs typeface="Arial" panose="020B0604020202020204" pitchFamily="34" charset="0"/>
            </a:endParaRPr>
          </a:p>
          <a:p>
            <a:pPr marL="0" marR="0">
              <a:lnSpc>
                <a:spcPct val="107000"/>
              </a:lnSpc>
              <a:spcBef>
                <a:spcPts val="0"/>
              </a:spcBef>
              <a:spcAft>
                <a:spcPts val="0"/>
              </a:spcAft>
            </a:pPr>
            <a:r>
              <a:rPr lang="en-US" sz="1000" dirty="0">
                <a:solidFill>
                  <a:srgbClr val="595959"/>
                </a:solidFill>
                <a:effectLst/>
                <a:latin typeface="+mj-lt"/>
                <a:ea typeface="PMingLiU"/>
                <a:cs typeface="Arial" panose="020B0604020202020204" pitchFamily="34" charset="0"/>
              </a:rPr>
              <a:t> </a:t>
            </a:r>
            <a:endParaRPr lang="en-US" sz="1000" dirty="0">
              <a:effectLst/>
              <a:latin typeface="+mj-lt"/>
              <a:ea typeface="PMingLiU"/>
              <a:cs typeface="Arial" panose="020B0604020202020204" pitchFamily="34" charset="0"/>
            </a:endParaRPr>
          </a:p>
          <a:p>
            <a:pPr marL="0" marR="0">
              <a:lnSpc>
                <a:spcPct val="107000"/>
              </a:lnSpc>
              <a:spcBef>
                <a:spcPts val="0"/>
              </a:spcBef>
              <a:spcAft>
                <a:spcPts val="0"/>
              </a:spcAft>
            </a:pPr>
            <a:r>
              <a:rPr lang="en-US" sz="1000" dirty="0">
                <a:solidFill>
                  <a:srgbClr val="595959"/>
                </a:solidFill>
                <a:effectLst/>
                <a:latin typeface="+mj-lt"/>
                <a:ea typeface="PMingLiU"/>
                <a:cs typeface="Arial" panose="020B0604020202020204" pitchFamily="34" charset="0"/>
              </a:rPr>
              <a:t>Cover letters enable you to explain things you may not be able to in the resume, for example to explain a gap in work history, or your reason for a sudden career change, or if you have any connections to the company and need to name drop. Here are few ways to make your cover letter shine:</a:t>
            </a:r>
            <a:endParaRPr lang="en-US" sz="1000" dirty="0">
              <a:effectLst/>
              <a:latin typeface="+mj-lt"/>
              <a:ea typeface="PMingLiU"/>
              <a:cs typeface="Arial" panose="020B0604020202020204" pitchFamily="34" charset="0"/>
            </a:endParaRPr>
          </a:p>
          <a:p>
            <a:pPr marL="0" marR="0">
              <a:lnSpc>
                <a:spcPct val="107000"/>
              </a:lnSpc>
              <a:spcBef>
                <a:spcPts val="0"/>
              </a:spcBef>
              <a:spcAft>
                <a:spcPts val="0"/>
              </a:spcAft>
            </a:pPr>
            <a:r>
              <a:rPr lang="en-US" sz="1000" dirty="0">
                <a:solidFill>
                  <a:srgbClr val="595959"/>
                </a:solidFill>
                <a:effectLst/>
                <a:latin typeface="+mj-lt"/>
                <a:ea typeface="PMingLiU"/>
                <a:cs typeface="Arial" panose="020B0604020202020204" pitchFamily="34" charset="0"/>
              </a:rPr>
              <a:t> </a:t>
            </a:r>
            <a:endParaRPr lang="en-US" sz="1000" dirty="0">
              <a:effectLst/>
              <a:latin typeface="+mj-lt"/>
              <a:ea typeface="PMingLiU"/>
              <a:cs typeface="Arial" panose="020B0604020202020204" pitchFamily="34" charset="0"/>
            </a:endParaRPr>
          </a:p>
          <a:p>
            <a:pPr marL="0" marR="0">
              <a:lnSpc>
                <a:spcPct val="107000"/>
              </a:lnSpc>
              <a:spcBef>
                <a:spcPts val="0"/>
              </a:spcBef>
              <a:spcAft>
                <a:spcPts val="0"/>
              </a:spcAft>
            </a:pPr>
            <a:r>
              <a:rPr lang="en-US" sz="1000" dirty="0">
                <a:solidFill>
                  <a:srgbClr val="595959"/>
                </a:solidFill>
                <a:effectLst/>
                <a:latin typeface="+mj-lt"/>
                <a:ea typeface="PMingLiU"/>
                <a:cs typeface="Arial" panose="020B0604020202020204" pitchFamily="34" charset="0"/>
              </a:rPr>
              <a:t>Keep it short and sweet. Show the hiring manager that you did your research and have been following the company; compliment them on a recent accomplishment. Then, if possible, relate that accomplishment to your experiences or your own accomplishments to show that you truly would be an asset to the company. If you have been recommended for the job by any mutual contacts, be sure to mention that.</a:t>
            </a:r>
            <a:endParaRPr lang="en-US" sz="1000" dirty="0">
              <a:effectLst/>
              <a:latin typeface="+mj-lt"/>
              <a:ea typeface="PMingLiU"/>
              <a:cs typeface="Arial" panose="020B0604020202020204" pitchFamily="34" charset="0"/>
            </a:endParaRPr>
          </a:p>
          <a:p>
            <a:pPr marL="0" marR="0">
              <a:lnSpc>
                <a:spcPct val="107000"/>
              </a:lnSpc>
              <a:spcBef>
                <a:spcPts val="0"/>
              </a:spcBef>
              <a:spcAft>
                <a:spcPts val="0"/>
              </a:spcAft>
            </a:pPr>
            <a:r>
              <a:rPr lang="en-US" sz="1000" dirty="0">
                <a:solidFill>
                  <a:srgbClr val="595959"/>
                </a:solidFill>
                <a:effectLst/>
                <a:latin typeface="+mj-lt"/>
                <a:ea typeface="PMingLiU"/>
                <a:cs typeface="Arial" panose="020B0604020202020204" pitchFamily="34" charset="0"/>
              </a:rPr>
              <a:t> </a:t>
            </a:r>
            <a:endParaRPr lang="en-US" sz="1000" dirty="0">
              <a:effectLst/>
              <a:latin typeface="+mj-lt"/>
              <a:ea typeface="PMingLiU"/>
              <a:cs typeface="Arial" panose="020B0604020202020204" pitchFamily="34" charset="0"/>
            </a:endParaRPr>
          </a:p>
          <a:p>
            <a:pPr marL="0" marR="0">
              <a:lnSpc>
                <a:spcPct val="107000"/>
              </a:lnSpc>
              <a:spcBef>
                <a:spcPts val="0"/>
              </a:spcBef>
              <a:spcAft>
                <a:spcPts val="0"/>
              </a:spcAft>
            </a:pPr>
            <a:r>
              <a:rPr lang="en-US" sz="1000" dirty="0">
                <a:solidFill>
                  <a:srgbClr val="595959"/>
                </a:solidFill>
                <a:effectLst/>
                <a:latin typeface="+mj-lt"/>
                <a:ea typeface="PMingLiU"/>
                <a:cs typeface="Arial" panose="020B0604020202020204" pitchFamily="34" charset="0"/>
              </a:rPr>
              <a:t>Remember that your resume and cover letter should focus on what you can do for the company. Keep them in mind all times when crafting your cover letter and cater to the company’s needs if you want to get hired</a:t>
            </a:r>
            <a:r>
              <a:rPr lang="en-US" sz="1000" dirty="0" smtClean="0">
                <a:solidFill>
                  <a:srgbClr val="595959"/>
                </a:solidFill>
                <a:effectLst/>
                <a:latin typeface="+mj-lt"/>
                <a:ea typeface="PMingLiU"/>
                <a:cs typeface="Arial" panose="020B0604020202020204" pitchFamily="34" charset="0"/>
              </a:rPr>
              <a:t>.</a:t>
            </a:r>
          </a:p>
          <a:p>
            <a:pPr marL="0" marR="0">
              <a:lnSpc>
                <a:spcPct val="107000"/>
              </a:lnSpc>
              <a:spcBef>
                <a:spcPts val="0"/>
              </a:spcBef>
              <a:spcAft>
                <a:spcPts val="0"/>
              </a:spcAft>
            </a:pPr>
            <a:endParaRPr lang="en-US" sz="1000" dirty="0">
              <a:effectLst/>
              <a:latin typeface="+mj-lt"/>
              <a:ea typeface="PMingLiU"/>
              <a:cs typeface="Arial" panose="020B0604020202020204" pitchFamily="34" charset="0"/>
            </a:endParaRPr>
          </a:p>
          <a:p>
            <a:pPr marL="0" marR="0">
              <a:lnSpc>
                <a:spcPct val="107000"/>
              </a:lnSpc>
              <a:spcBef>
                <a:spcPts val="0"/>
              </a:spcBef>
              <a:spcAft>
                <a:spcPts val="0"/>
              </a:spcAft>
            </a:pPr>
            <a:r>
              <a:rPr lang="en-US" sz="1000" dirty="0">
                <a:solidFill>
                  <a:srgbClr val="595959"/>
                </a:solidFill>
                <a:effectLst/>
                <a:latin typeface="+mj-lt"/>
                <a:ea typeface="PMingLiU"/>
                <a:cs typeface="Arial" panose="020B0604020202020204" pitchFamily="34" charset="0"/>
              </a:rPr>
              <a:t>Sincerely,</a:t>
            </a:r>
            <a:endParaRPr lang="en-US" sz="1000" dirty="0">
              <a:effectLst/>
              <a:latin typeface="+mj-lt"/>
              <a:ea typeface="PMingLiU"/>
              <a:cs typeface="Arial" panose="020B0604020202020204" pitchFamily="34" charset="0"/>
            </a:endParaRPr>
          </a:p>
          <a:p>
            <a:pPr marL="0" marR="0">
              <a:lnSpc>
                <a:spcPct val="107000"/>
              </a:lnSpc>
              <a:spcBef>
                <a:spcPts val="0"/>
              </a:spcBef>
              <a:spcAft>
                <a:spcPts val="0"/>
              </a:spcAft>
            </a:pPr>
            <a:r>
              <a:rPr lang="en-US" sz="1000" dirty="0">
                <a:solidFill>
                  <a:srgbClr val="595959"/>
                </a:solidFill>
                <a:effectLst/>
                <a:latin typeface="Arial" panose="020B0604020202020204" pitchFamily="34" charset="0"/>
                <a:ea typeface="PMingLiU"/>
                <a:cs typeface="Arial" panose="020B0604020202020204" pitchFamily="34" charset="0"/>
              </a:rPr>
              <a:t> </a:t>
            </a:r>
            <a:endParaRPr lang="en-US" sz="1100" dirty="0">
              <a:effectLst/>
              <a:ea typeface="PMingLiU"/>
              <a:cs typeface="Arial" panose="020B0604020202020204" pitchFamily="34" charset="0"/>
            </a:endParaRPr>
          </a:p>
          <a:p>
            <a:pPr marL="0" marR="0">
              <a:lnSpc>
                <a:spcPct val="107000"/>
              </a:lnSpc>
              <a:spcBef>
                <a:spcPts val="0"/>
              </a:spcBef>
              <a:spcAft>
                <a:spcPts val="0"/>
              </a:spcAft>
            </a:pPr>
            <a:r>
              <a:rPr lang="en-US" sz="2000" dirty="0" smtClean="0">
                <a:solidFill>
                  <a:srgbClr val="595959"/>
                </a:solidFill>
                <a:effectLst/>
                <a:latin typeface="Vladimir Script" panose="03050402040407070305" pitchFamily="66" charset="0"/>
                <a:ea typeface="PMingLiU"/>
                <a:cs typeface="Arial" panose="020B0604020202020204" pitchFamily="34" charset="0"/>
              </a:rPr>
              <a:t>Jessica Smith</a:t>
            </a:r>
            <a:endParaRPr lang="en-US" sz="1100" dirty="0">
              <a:effectLst/>
              <a:ea typeface="PMingLiU"/>
              <a:cs typeface="Arial" panose="020B0604020202020204" pitchFamily="34" charset="0"/>
            </a:endParaRPr>
          </a:p>
        </p:txBody>
      </p:sp>
      <p:sp>
        <p:nvSpPr>
          <p:cNvPr id="74" name="Text Box 293"/>
          <p:cNvSpPr txBox="1"/>
          <p:nvPr/>
        </p:nvSpPr>
        <p:spPr>
          <a:xfrm>
            <a:off x="3725589" y="2483174"/>
            <a:ext cx="1743075" cy="586314"/>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marL="0" marR="0">
              <a:lnSpc>
                <a:spcPct val="107000"/>
              </a:lnSpc>
              <a:spcBef>
                <a:spcPts val="0"/>
              </a:spcBef>
              <a:spcAft>
                <a:spcPts val="0"/>
              </a:spcAft>
            </a:pPr>
            <a:r>
              <a:rPr lang="en-US" sz="1000" dirty="0">
                <a:solidFill>
                  <a:srgbClr val="595959"/>
                </a:solidFill>
                <a:effectLst/>
                <a:latin typeface="+mj-lt"/>
                <a:ea typeface="PMingLiU"/>
                <a:cs typeface="Arial" panose="020B0604020202020204" pitchFamily="34" charset="0"/>
              </a:rPr>
              <a:t>John Doe</a:t>
            </a:r>
            <a:endParaRPr lang="en-US" sz="1000" dirty="0">
              <a:effectLst/>
              <a:latin typeface="+mj-lt"/>
              <a:ea typeface="PMingLiU"/>
              <a:cs typeface="Arial" panose="020B0604020202020204" pitchFamily="34" charset="0"/>
            </a:endParaRPr>
          </a:p>
          <a:p>
            <a:pPr marL="0" marR="0">
              <a:lnSpc>
                <a:spcPct val="107000"/>
              </a:lnSpc>
              <a:spcBef>
                <a:spcPts val="0"/>
              </a:spcBef>
              <a:spcAft>
                <a:spcPts val="0"/>
              </a:spcAft>
            </a:pPr>
            <a:r>
              <a:rPr lang="en-US" sz="1000" dirty="0">
                <a:solidFill>
                  <a:srgbClr val="595959"/>
                </a:solidFill>
                <a:effectLst/>
                <a:latin typeface="+mj-lt"/>
                <a:ea typeface="PMingLiU"/>
                <a:cs typeface="Arial" panose="020B0604020202020204" pitchFamily="34" charset="0"/>
              </a:rPr>
              <a:t>Hiring Manager</a:t>
            </a:r>
            <a:endParaRPr lang="en-US" sz="1000" dirty="0">
              <a:effectLst/>
              <a:latin typeface="+mj-lt"/>
              <a:ea typeface="PMingLiU"/>
              <a:cs typeface="Arial" panose="020B0604020202020204" pitchFamily="34" charset="0"/>
            </a:endParaRPr>
          </a:p>
          <a:p>
            <a:pPr marL="0" marR="0">
              <a:lnSpc>
                <a:spcPct val="107000"/>
              </a:lnSpc>
              <a:spcBef>
                <a:spcPts val="0"/>
              </a:spcBef>
              <a:spcAft>
                <a:spcPts val="0"/>
              </a:spcAft>
            </a:pPr>
            <a:r>
              <a:rPr lang="en-US" sz="1000" dirty="0">
                <a:solidFill>
                  <a:srgbClr val="595959"/>
                </a:solidFill>
                <a:effectLst/>
                <a:latin typeface="+mj-lt"/>
                <a:ea typeface="PMingLiU"/>
                <a:cs typeface="Arial" panose="020B0604020202020204" pitchFamily="34" charset="0"/>
              </a:rPr>
              <a:t>Company Name</a:t>
            </a:r>
            <a:endParaRPr lang="en-US" sz="1000" dirty="0">
              <a:effectLst/>
              <a:latin typeface="+mj-lt"/>
              <a:ea typeface="PMingLiU"/>
              <a:cs typeface="Arial" panose="020B0604020202020204" pitchFamily="34" charset="0"/>
            </a:endParaRPr>
          </a:p>
        </p:txBody>
      </p:sp>
      <p:sp>
        <p:nvSpPr>
          <p:cNvPr id="79" name="Text Box 302"/>
          <p:cNvSpPr txBox="1"/>
          <p:nvPr/>
        </p:nvSpPr>
        <p:spPr>
          <a:xfrm>
            <a:off x="3725589" y="3441258"/>
            <a:ext cx="1419225" cy="25527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marL="0" marR="0">
              <a:lnSpc>
                <a:spcPct val="107000"/>
              </a:lnSpc>
              <a:spcBef>
                <a:spcPts val="0"/>
              </a:spcBef>
              <a:spcAft>
                <a:spcPts val="0"/>
              </a:spcAft>
            </a:pPr>
            <a:r>
              <a:rPr lang="en-US" sz="1000">
                <a:solidFill>
                  <a:srgbClr val="595959"/>
                </a:solidFill>
                <a:effectLst/>
                <a:latin typeface="+mj-lt"/>
                <a:ea typeface="PMingLiU"/>
                <a:cs typeface="Arial" panose="020B0604020202020204" pitchFamily="34" charset="0"/>
              </a:rPr>
              <a:t>January 16, 20XX</a:t>
            </a:r>
            <a:endParaRPr lang="en-US" sz="1000">
              <a:effectLst/>
              <a:latin typeface="+mj-lt"/>
              <a:ea typeface="PMingLiU"/>
              <a:cs typeface="Arial" panose="020B0604020202020204" pitchFamily="34" charset="0"/>
            </a:endParaRPr>
          </a:p>
        </p:txBody>
      </p:sp>
      <p:sp>
        <p:nvSpPr>
          <p:cNvPr id="3" name="Picture Placeholder 2"/>
          <p:cNvSpPr>
            <a:spLocks noGrp="1"/>
          </p:cNvSpPr>
          <p:nvPr>
            <p:ph type="pic" sz="quarter" idx="10"/>
          </p:nvPr>
        </p:nvSpPr>
        <p:spPr/>
      </p:sp>
    </p:spTree>
    <p:extLst>
      <p:ext uri="{BB962C8B-B14F-4D97-AF65-F5344CB8AC3E}">
        <p14:creationId xmlns:p14="http://schemas.microsoft.com/office/powerpoint/2010/main" val="35567233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86954" y="4033330"/>
            <a:ext cx="6198492" cy="1800493"/>
          </a:xfrm>
          <a:prstGeom prst="rect">
            <a:avLst/>
          </a:prstGeom>
          <a:noFill/>
        </p:spPr>
        <p:txBody>
          <a:bodyPr wrap="square" rtlCol="0">
            <a:spAutoFit/>
          </a:bodyPr>
          <a:lstStyle/>
          <a:p>
            <a:pPr algn="ctr"/>
            <a:r>
              <a:rPr lang="en-US" b="1" dirty="0">
                <a:solidFill>
                  <a:srgbClr val="364E67"/>
                </a:solidFill>
                <a:latin typeface="Open Sans" panose="020B0606030504020204" pitchFamily="34" charset="0"/>
                <a:ea typeface="Open Sans" panose="020B0606030504020204" pitchFamily="34" charset="0"/>
                <a:cs typeface="Open Sans" panose="020B0606030504020204" pitchFamily="34" charset="0"/>
              </a:rPr>
              <a:t>WRITE A </a:t>
            </a:r>
            <a:r>
              <a:rPr lang="en-US" b="1" dirty="0" smtClean="0">
                <a:solidFill>
                  <a:srgbClr val="364E67"/>
                </a:solidFill>
                <a:latin typeface="Open Sans" panose="020B0606030504020204" pitchFamily="34" charset="0"/>
                <a:ea typeface="Open Sans" panose="020B0606030504020204" pitchFamily="34" charset="0"/>
                <a:cs typeface="Open Sans" panose="020B0606030504020204" pitchFamily="34" charset="0"/>
              </a:rPr>
              <a:t>COVER LETTER </a:t>
            </a:r>
            <a:r>
              <a:rPr lang="en-US" b="1" dirty="0">
                <a:solidFill>
                  <a:srgbClr val="364E67"/>
                </a:solidFill>
                <a:latin typeface="Open Sans" panose="020B0606030504020204" pitchFamily="34" charset="0"/>
                <a:ea typeface="Open Sans" panose="020B0606030504020204" pitchFamily="34" charset="0"/>
                <a:cs typeface="Open Sans" panose="020B0606030504020204" pitchFamily="34" charset="0"/>
              </a:rPr>
              <a:t>THAT LANDS </a:t>
            </a:r>
            <a:r>
              <a:rPr lang="en-US" dirty="0">
                <a:solidFill>
                  <a:srgbClr val="2FAE82"/>
                </a:solidFill>
                <a:latin typeface="Open Sans" panose="020B0606030504020204" pitchFamily="34" charset="0"/>
                <a:ea typeface="Open Sans" panose="020B0606030504020204" pitchFamily="34" charset="0"/>
                <a:cs typeface="Open Sans" panose="020B0606030504020204" pitchFamily="34" charset="0"/>
              </a:rPr>
              <a:t>MORE INTERVIEWS</a:t>
            </a:r>
            <a:r>
              <a:rPr lang="en-US" dirty="0" smtClean="0">
                <a:solidFill>
                  <a:srgbClr val="2FAE82"/>
                </a:solidFill>
                <a:latin typeface="Open Sans" panose="020B0606030504020204" pitchFamily="34" charset="0"/>
                <a:ea typeface="Open Sans" panose="020B0606030504020204" pitchFamily="34" charset="0"/>
                <a:cs typeface="Open Sans" panose="020B0606030504020204" pitchFamily="34" charset="0"/>
              </a:rPr>
              <a:t>!</a:t>
            </a:r>
          </a:p>
          <a:p>
            <a:pPr algn="ctr"/>
            <a:endParaRPr lang="en-US" sz="12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endParaRPr>
          </a:p>
          <a:p>
            <a:pPr algn="ctr">
              <a:lnSpc>
                <a:spcPct val="150000"/>
              </a:lnSpc>
            </a:pP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Let </a:t>
            </a:r>
            <a:r>
              <a:rPr lang="en-US" sz="1400" dirty="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state-of-the-art </a:t>
            </a: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resume &amp; cover letter builder </a:t>
            </a:r>
            <a:r>
              <a:rPr lang="en-US" sz="1400" dirty="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help you create a resume tailored to your target jobs. Creating a resume has never been easier</a:t>
            </a: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a:t>
            </a:r>
          </a:p>
          <a:p>
            <a:pPr algn="ctr">
              <a:lnSpc>
                <a:spcPct val="150000"/>
              </a:lnSpc>
            </a:pPr>
            <a:r>
              <a:rPr lang="en-US" sz="1400" dirty="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hlinkClick r:id="rId3"/>
              </a:rPr>
              <a:t>https://www.careerreload.com/build-a-resume</a:t>
            </a: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hlinkClick r:id="rId3"/>
              </a:rPr>
              <a:t>/</a:t>
            </a: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 </a:t>
            </a:r>
            <a:endParaRPr lang="en-US" sz="1400" dirty="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endParaRPr>
          </a:p>
        </p:txBody>
      </p:sp>
      <p:sp>
        <p:nvSpPr>
          <p:cNvPr id="5" name="Text Box 53"/>
          <p:cNvSpPr txBox="1"/>
          <p:nvPr/>
        </p:nvSpPr>
        <p:spPr>
          <a:xfrm>
            <a:off x="644208" y="1073489"/>
            <a:ext cx="6483985" cy="2216150"/>
          </a:xfrm>
          <a:prstGeom prst="rect">
            <a:avLst/>
          </a:prstGeom>
          <a:solidFill>
            <a:sysClr val="window" lastClr="FFFFFF"/>
          </a:solidFill>
          <a:ln w="19050">
            <a:solidFill>
              <a:srgbClr val="4C6685"/>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pPr>
            <a:r>
              <a:rPr lang="en-US" sz="1100" dirty="0">
                <a:solidFill>
                  <a:srgbClr val="494A49"/>
                </a:solidFill>
                <a:ea typeface="PMingLiU"/>
                <a:cs typeface="Arial" panose="020B0604020202020204" pitchFamily="34" charset="0"/>
              </a:rPr>
              <a:t> </a:t>
            </a:r>
            <a:endParaRPr lang="en-US" sz="1100" dirty="0">
              <a:solidFill>
                <a:prstClr val="black"/>
              </a:solidFill>
              <a:ea typeface="PMingLiU"/>
              <a:cs typeface="Arial" panose="020B0604020202020204" pitchFamily="34" charset="0"/>
            </a:endParaRPr>
          </a:p>
          <a:p>
            <a:pPr>
              <a:lnSpc>
                <a:spcPct val="107000"/>
              </a:lnSpc>
            </a:pPr>
            <a:r>
              <a:rPr lang="en-US" sz="1100" u="sng" dirty="0">
                <a:solidFill>
                  <a:srgbClr val="494A49"/>
                </a:solidFill>
                <a:latin typeface="Times New Roman" panose="02020603050405020304" pitchFamily="18" charset="0"/>
                <a:ea typeface="PMingLiU"/>
                <a:cs typeface="Arial" panose="020B0604020202020204" pitchFamily="34" charset="0"/>
              </a:rPr>
              <a:t>Copyright information - Please read</a:t>
            </a:r>
            <a:endParaRPr lang="en-US" sz="1100" dirty="0">
              <a:solidFill>
                <a:prstClr val="black"/>
              </a:solidFill>
              <a:ea typeface="PMingLiU"/>
              <a:cs typeface="Arial" panose="020B0604020202020204" pitchFamily="34" charset="0"/>
            </a:endParaRPr>
          </a:p>
          <a:p>
            <a:pPr>
              <a:lnSpc>
                <a:spcPct val="107000"/>
              </a:lnSpc>
            </a:pPr>
            <a:r>
              <a:rPr lang="en-US" sz="1100" dirty="0">
                <a:solidFill>
                  <a:srgbClr val="494A49"/>
                </a:solidFill>
                <a:latin typeface="Times New Roman" panose="02020603050405020304" pitchFamily="18" charset="0"/>
                <a:ea typeface="PMingLiU"/>
                <a:cs typeface="Arial" panose="020B0604020202020204" pitchFamily="34" charset="0"/>
              </a:rPr>
              <a:t> </a:t>
            </a:r>
            <a:endParaRPr lang="en-US" sz="1100" dirty="0">
              <a:solidFill>
                <a:prstClr val="black"/>
              </a:solidFill>
              <a:ea typeface="PMingLiU"/>
              <a:cs typeface="Arial" panose="020B0604020202020204" pitchFamily="34" charset="0"/>
            </a:endParaRPr>
          </a:p>
          <a:p>
            <a:pPr>
              <a:lnSpc>
                <a:spcPct val="107000"/>
              </a:lnSpc>
            </a:pPr>
            <a:r>
              <a:rPr lang="en-US" sz="1100" dirty="0">
                <a:solidFill>
                  <a:srgbClr val="494A49"/>
                </a:solidFill>
                <a:latin typeface="Times New Roman" panose="02020603050405020304" pitchFamily="18" charset="0"/>
                <a:ea typeface="PMingLiU"/>
                <a:cs typeface="Arial" panose="020B0604020202020204" pitchFamily="34" charset="0"/>
              </a:rPr>
              <a:t>© This free </a:t>
            </a:r>
            <a:r>
              <a:rPr lang="en-US" sz="1100" dirty="0" smtClean="0">
                <a:solidFill>
                  <a:srgbClr val="494A49"/>
                </a:solidFill>
                <a:latin typeface="Times New Roman" panose="02020603050405020304" pitchFamily="18" charset="0"/>
                <a:ea typeface="PMingLiU"/>
                <a:cs typeface="Arial" panose="020B0604020202020204" pitchFamily="34" charset="0"/>
              </a:rPr>
              <a:t>cover letter </a:t>
            </a:r>
            <a:r>
              <a:rPr lang="en-US" sz="1100" dirty="0">
                <a:solidFill>
                  <a:srgbClr val="494A49"/>
                </a:solidFill>
                <a:latin typeface="Times New Roman" panose="02020603050405020304" pitchFamily="18" charset="0"/>
                <a:ea typeface="PMingLiU"/>
                <a:cs typeface="Arial" panose="020B0604020202020204" pitchFamily="34" charset="0"/>
              </a:rPr>
              <a:t>template is the copyright of </a:t>
            </a:r>
            <a:r>
              <a:rPr lang="en-US" sz="1100" u="sng" dirty="0">
                <a:solidFill>
                  <a:srgbClr val="00B050"/>
                </a:solidFill>
                <a:latin typeface="Times New Roman" panose="02020603050405020304" pitchFamily="18" charset="0"/>
                <a:ea typeface="PMingLiU"/>
                <a:cs typeface="Arial" panose="020B0604020202020204" pitchFamily="34" charset="0"/>
                <a:hlinkClick r:id="rId4"/>
              </a:rPr>
              <a:t>CareerReload.com</a:t>
            </a:r>
            <a:r>
              <a:rPr lang="en-US" sz="1100" dirty="0">
                <a:solidFill>
                  <a:srgbClr val="494A49"/>
                </a:solidFill>
                <a:latin typeface="Times New Roman" panose="02020603050405020304" pitchFamily="18" charset="0"/>
                <a:ea typeface="PMingLiU"/>
                <a:cs typeface="Arial" panose="020B0604020202020204" pitchFamily="34" charset="0"/>
              </a:rPr>
              <a:t>. You can download and modify this template for your own personal use to create a resume for </a:t>
            </a:r>
            <a:r>
              <a:rPr lang="en-US" sz="1100" dirty="0" smtClean="0">
                <a:solidFill>
                  <a:srgbClr val="494A49"/>
                </a:solidFill>
                <a:latin typeface="Times New Roman" panose="02020603050405020304" pitchFamily="18" charset="0"/>
                <a:ea typeface="PMingLiU"/>
                <a:cs typeface="Arial" panose="020B0604020202020204" pitchFamily="34" charset="0"/>
              </a:rPr>
              <a:t>yourself. </a:t>
            </a:r>
            <a:r>
              <a:rPr lang="en-US" sz="1100" dirty="0">
                <a:solidFill>
                  <a:srgbClr val="494A49"/>
                </a:solidFill>
                <a:latin typeface="Times New Roman" panose="02020603050405020304" pitchFamily="18" charset="0"/>
                <a:ea typeface="PMingLiU"/>
                <a:cs typeface="Arial" panose="020B0604020202020204" pitchFamily="34" charset="0"/>
              </a:rPr>
              <a:t>You may not distribute or resell this template, or its derivatives, and you may not make the download available on other websites. All sharing of this template must be done by linking to the listing or category (never to the download itself): </a:t>
            </a:r>
            <a:r>
              <a:rPr lang="en-US" sz="1100" u="sng" dirty="0" smtClean="0">
                <a:solidFill>
                  <a:srgbClr val="00B050"/>
                </a:solidFill>
                <a:latin typeface="Times New Roman" panose="02020603050405020304" pitchFamily="18" charset="0"/>
                <a:ea typeface="PMingLiU"/>
                <a:cs typeface="Arial" panose="020B0604020202020204" pitchFamily="34" charset="0"/>
                <a:hlinkClick r:id="rId5"/>
              </a:rPr>
              <a:t>careerreload.com/</a:t>
            </a:r>
            <a:r>
              <a:rPr lang="en-US" sz="1100" u="sng" dirty="0" err="1" smtClean="0">
                <a:solidFill>
                  <a:srgbClr val="00B050"/>
                </a:solidFill>
                <a:latin typeface="Times New Roman" panose="02020603050405020304" pitchFamily="18" charset="0"/>
                <a:ea typeface="PMingLiU"/>
                <a:cs typeface="Arial" panose="020B0604020202020204" pitchFamily="34" charset="0"/>
                <a:hlinkClick r:id="rId5"/>
              </a:rPr>
              <a:t>powerpoint</a:t>
            </a:r>
            <a:r>
              <a:rPr lang="en-US" sz="1100" u="sng" dirty="0" smtClean="0">
                <a:solidFill>
                  <a:srgbClr val="00B050"/>
                </a:solidFill>
                <a:latin typeface="Times New Roman" panose="02020603050405020304" pitchFamily="18" charset="0"/>
                <a:ea typeface="PMingLiU"/>
                <a:cs typeface="Arial" panose="020B0604020202020204" pitchFamily="34" charset="0"/>
                <a:hlinkClick r:id="rId5"/>
              </a:rPr>
              <a:t>-cover-letter-templates/</a:t>
            </a:r>
            <a:r>
              <a:rPr lang="en-US" sz="1100" u="sng" dirty="0" smtClean="0">
                <a:solidFill>
                  <a:srgbClr val="00B050"/>
                </a:solidFill>
                <a:latin typeface="Times New Roman" panose="02020603050405020304" pitchFamily="18" charset="0"/>
                <a:ea typeface="PMingLiU"/>
                <a:cs typeface="Arial" panose="020B0604020202020204" pitchFamily="34" charset="0"/>
              </a:rPr>
              <a:t> </a:t>
            </a:r>
            <a:endParaRPr lang="en-US" sz="1100" dirty="0">
              <a:solidFill>
                <a:prstClr val="black"/>
              </a:solidFill>
              <a:ea typeface="PMingLiU"/>
              <a:cs typeface="Arial" panose="020B0604020202020204" pitchFamily="34" charset="0"/>
            </a:endParaRPr>
          </a:p>
          <a:p>
            <a:pPr>
              <a:lnSpc>
                <a:spcPct val="107000"/>
              </a:lnSpc>
            </a:pPr>
            <a:r>
              <a:rPr lang="en-US" sz="1100" dirty="0">
                <a:solidFill>
                  <a:srgbClr val="494A49"/>
                </a:solidFill>
                <a:latin typeface="Times New Roman" panose="02020603050405020304" pitchFamily="18" charset="0"/>
                <a:ea typeface="PMingLiU"/>
                <a:cs typeface="Arial" panose="020B0604020202020204" pitchFamily="34" charset="0"/>
              </a:rPr>
              <a:t> </a:t>
            </a:r>
            <a:endParaRPr lang="en-US" sz="1100" dirty="0">
              <a:solidFill>
                <a:prstClr val="black"/>
              </a:solidFill>
              <a:ea typeface="PMingLiU"/>
              <a:cs typeface="Arial" panose="020B0604020202020204" pitchFamily="34" charset="0"/>
            </a:endParaRPr>
          </a:p>
          <a:p>
            <a:pPr>
              <a:lnSpc>
                <a:spcPct val="107000"/>
              </a:lnSpc>
            </a:pPr>
            <a:r>
              <a:rPr lang="en-US" sz="1100" dirty="0">
                <a:solidFill>
                  <a:srgbClr val="494A49"/>
                </a:solidFill>
                <a:latin typeface="Times New Roman" panose="02020603050405020304" pitchFamily="18" charset="0"/>
                <a:ea typeface="PMingLiU"/>
                <a:cs typeface="Arial" panose="020B0604020202020204" pitchFamily="34" charset="0"/>
              </a:rPr>
              <a:t>You should remove this copyright notice before sending your </a:t>
            </a:r>
            <a:r>
              <a:rPr lang="en-US" sz="1100" dirty="0" smtClean="0">
                <a:solidFill>
                  <a:srgbClr val="494A49"/>
                </a:solidFill>
                <a:latin typeface="Times New Roman" panose="02020603050405020304" pitchFamily="18" charset="0"/>
                <a:ea typeface="PMingLiU"/>
                <a:cs typeface="Arial" panose="020B0604020202020204" pitchFamily="34" charset="0"/>
              </a:rPr>
              <a:t>cover letter </a:t>
            </a:r>
            <a:r>
              <a:rPr lang="en-US" sz="1100" dirty="0">
                <a:solidFill>
                  <a:srgbClr val="494A49"/>
                </a:solidFill>
                <a:latin typeface="Times New Roman" panose="02020603050405020304" pitchFamily="18" charset="0"/>
                <a:ea typeface="PMingLiU"/>
                <a:cs typeface="Arial" panose="020B0604020202020204" pitchFamily="34" charset="0"/>
              </a:rPr>
              <a:t>to potential employers. To remove this copyright </a:t>
            </a:r>
            <a:r>
              <a:rPr lang="en-US" sz="1100" dirty="0" smtClean="0">
                <a:solidFill>
                  <a:srgbClr val="494A49"/>
                </a:solidFill>
                <a:latin typeface="Times New Roman" panose="02020603050405020304" pitchFamily="18" charset="0"/>
                <a:ea typeface="PMingLiU"/>
                <a:cs typeface="Arial" panose="020B0604020202020204" pitchFamily="34" charset="0"/>
              </a:rPr>
              <a:t>notice</a:t>
            </a:r>
            <a:r>
              <a:rPr lang="en-US" sz="1100" dirty="0">
                <a:solidFill>
                  <a:srgbClr val="494A49"/>
                </a:solidFill>
                <a:latin typeface="Times New Roman" panose="02020603050405020304" pitchFamily="18" charset="0"/>
                <a:ea typeface="PMingLiU"/>
                <a:cs typeface="Arial" panose="020B0604020202020204" pitchFamily="34" charset="0"/>
              </a:rPr>
              <a:t> </a:t>
            </a:r>
            <a:r>
              <a:rPr lang="en-US" sz="1100" dirty="0" smtClean="0">
                <a:solidFill>
                  <a:srgbClr val="494A49"/>
                </a:solidFill>
                <a:latin typeface="Times New Roman" panose="02020603050405020304" pitchFamily="18" charset="0"/>
                <a:ea typeface="PMingLiU"/>
                <a:cs typeface="Arial" panose="020B0604020202020204" pitchFamily="34" charset="0"/>
              </a:rPr>
              <a:t>just delete the slide.</a:t>
            </a:r>
            <a:endParaRPr lang="en-US" sz="1100" dirty="0">
              <a:solidFill>
                <a:prstClr val="black"/>
              </a:solidFill>
              <a:ea typeface="PMingLiU"/>
              <a:cs typeface="Arial" panose="020B0604020202020204" pitchFamily="34" charset="0"/>
            </a:endParaRPr>
          </a:p>
        </p:txBody>
      </p:sp>
    </p:spTree>
    <p:extLst>
      <p:ext uri="{BB962C8B-B14F-4D97-AF65-F5344CB8AC3E}">
        <p14:creationId xmlns:p14="http://schemas.microsoft.com/office/powerpoint/2010/main" val="11062687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theme/theme1.xml><?xml version="1.0" encoding="utf-8"?>
<a:theme xmlns:a="http://schemas.openxmlformats.org/drawingml/2006/main" name="Office Theme">
  <a:themeElements>
    <a:clrScheme name="Custom 10">
      <a:dk1>
        <a:srgbClr val="656565"/>
      </a:dk1>
      <a:lt1>
        <a:sysClr val="window" lastClr="FFFFFF"/>
      </a:lt1>
      <a:dk2>
        <a:srgbClr val="656565"/>
      </a:dk2>
      <a:lt2>
        <a:srgbClr val="E7E6E6"/>
      </a:lt2>
      <a:accent1>
        <a:srgbClr val="656565"/>
      </a:accent1>
      <a:accent2>
        <a:srgbClr val="F7F1EB"/>
      </a:accent2>
      <a:accent3>
        <a:srgbClr val="A5A5A5"/>
      </a:accent3>
      <a:accent4>
        <a:srgbClr val="A5A5A5"/>
      </a:accent4>
      <a:accent5>
        <a:srgbClr val="F7E6DC"/>
      </a:accent5>
      <a:accent6>
        <a:srgbClr val="FEEDCA"/>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106</Words>
  <Application>Microsoft Office PowerPoint</Application>
  <PresentationFormat>Custom</PresentationFormat>
  <Paragraphs>37</Paragraphs>
  <Slides>2</Slides>
  <Notes>2</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vt:i4>
      </vt:variant>
    </vt:vector>
  </HeadingPairs>
  <TitlesOfParts>
    <vt:vector size="12" baseType="lpstr">
      <vt:lpstr>Arial</vt:lpstr>
      <vt:lpstr>Brittany Signature</vt:lpstr>
      <vt:lpstr>Calibri</vt:lpstr>
      <vt:lpstr>Calibri Light</vt:lpstr>
      <vt:lpstr>Open Sans</vt:lpstr>
      <vt:lpstr>Open Sans Light</vt:lpstr>
      <vt:lpstr>PMingLiU</vt:lpstr>
      <vt:lpstr>Times New Roman</vt:lpstr>
      <vt:lpstr>Vladimir Script</vt:lpstr>
      <vt:lpstr>Office Theme</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2021-12-17T10:57:22Z</dcterms:created>
  <dcterms:modified xsi:type="dcterms:W3CDTF">2022-11-17T11:27:56Z</dcterms:modified>
</cp:coreProperties>
</file>