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7" r:id="rId3"/>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367" autoAdjust="0"/>
  </p:normalViewPr>
  <p:slideViewPr>
    <p:cSldViewPr snapToGrid="0">
      <p:cViewPr varScale="1">
        <p:scale>
          <a:sx n="82" d="100"/>
          <a:sy n="82" d="100"/>
        </p:scale>
        <p:origin x="3497" y="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CEA7F-5AF5-4B9E-BE36-2A41FD2C925D}" type="datetimeFigureOut">
              <a:rPr lang="en-US" smtClean="0"/>
              <a:t>17-Nov-22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8574A1-2991-4E28-8420-6EF578E34190}" type="slidenum">
              <a:rPr lang="en-US" smtClean="0"/>
              <a:t>‹#›</a:t>
            </a:fld>
            <a:endParaRPr lang="en-US"/>
          </a:p>
        </p:txBody>
      </p:sp>
    </p:spTree>
    <p:extLst>
      <p:ext uri="{BB962C8B-B14F-4D97-AF65-F5344CB8AC3E}">
        <p14:creationId xmlns:p14="http://schemas.microsoft.com/office/powerpoint/2010/main" val="2114590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baseline="0" dirty="0" smtClean="0">
                <a:solidFill>
                  <a:srgbClr val="494A49"/>
                </a:solidFill>
                <a:effectLst/>
                <a:latin typeface="Times New Roman" panose="02020603050405020304" pitchFamily="18" charset="0"/>
                <a:cs typeface="Arial" panose="020B0604020202020204" pitchFamily="34" charset="0"/>
              </a:rPr>
              <a:t>Some of the elements can be edited via the Slide Master (view &gt; slide master). Once you are done editing your cover letter, save it as PDF and send or print.</a:t>
            </a:r>
            <a:endParaRPr lang="en-US" i="0" dirty="0"/>
          </a:p>
        </p:txBody>
      </p:sp>
      <p:sp>
        <p:nvSpPr>
          <p:cNvPr id="4" name="Slide Number Placeholder 3"/>
          <p:cNvSpPr>
            <a:spLocks noGrp="1"/>
          </p:cNvSpPr>
          <p:nvPr>
            <p:ph type="sldNum" sz="quarter" idx="10"/>
          </p:nvPr>
        </p:nvSpPr>
        <p:spPr/>
        <p:txBody>
          <a:bodyPr/>
          <a:lstStyle/>
          <a:p>
            <a:fld id="{698574A1-2991-4E28-8420-6EF578E34190}" type="slidenum">
              <a:rPr lang="en-US" smtClean="0"/>
              <a:t>1</a:t>
            </a:fld>
            <a:endParaRPr lang="en-US"/>
          </a:p>
        </p:txBody>
      </p:sp>
    </p:spTree>
    <p:extLst>
      <p:ext uri="{BB962C8B-B14F-4D97-AF65-F5344CB8AC3E}">
        <p14:creationId xmlns:p14="http://schemas.microsoft.com/office/powerpoint/2010/main" val="3416022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p:txBody>
      </p:sp>
      <p:sp>
        <p:nvSpPr>
          <p:cNvPr id="4" name="Slide Number Placeholder 3"/>
          <p:cNvSpPr>
            <a:spLocks noGrp="1"/>
          </p:cNvSpPr>
          <p:nvPr>
            <p:ph type="sldNum" sz="quarter" idx="10"/>
          </p:nvPr>
        </p:nvSpPr>
        <p:spPr/>
        <p:txBody>
          <a:bodyPr/>
          <a:lstStyle/>
          <a:p>
            <a:fld id="{698574A1-2991-4E28-8420-6EF578E34190}" type="slidenum">
              <a:rPr lang="en-US" smtClean="0"/>
              <a:t>2</a:t>
            </a:fld>
            <a:endParaRPr lang="en-US"/>
          </a:p>
        </p:txBody>
      </p:sp>
    </p:spTree>
    <p:extLst>
      <p:ext uri="{BB962C8B-B14F-4D97-AF65-F5344CB8AC3E}">
        <p14:creationId xmlns:p14="http://schemas.microsoft.com/office/powerpoint/2010/main" val="2872385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220459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B22A312D-0F5C-49FD-9179-976764777622}" type="datetimeFigureOut">
              <a:rPr lang="en-US" smtClean="0"/>
              <a:t>17-Nov-22</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7E232A0-C65D-4319-8931-3D5A07FF1601}" type="slidenum">
              <a:rPr lang="en-US" smtClean="0"/>
              <a:t>‹#›</a:t>
            </a:fld>
            <a:endParaRPr lang="en-US"/>
          </a:p>
        </p:txBody>
      </p:sp>
    </p:spTree>
    <p:extLst>
      <p:ext uri="{BB962C8B-B14F-4D97-AF65-F5344CB8AC3E}">
        <p14:creationId xmlns:p14="http://schemas.microsoft.com/office/powerpoint/2010/main" val="854048764"/>
      </p:ext>
    </p:extLst>
  </p:cSld>
  <p:clrMap bg1="lt1" tx1="dk1" bg2="lt2" tx2="dk2" accent1="accent1" accent2="accent2" accent3="accent3" accent4="accent4" accent5="accent5" accent6="accent6" hlink="hlink" folHlink="folHlink"/>
  <p:sldLayoutIdLst>
    <p:sldLayoutId id="2147483656" r:id="rId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areerreload.com/build-a-resume/"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https://www.careerreload.com/powerpoint-resume-templates/" TargetMode="External"/><Relationship Id="rId4" Type="http://schemas.openxmlformats.org/officeDocument/2006/relationships/hyperlink" Target="https://www.careerreloa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711200" y="1559479"/>
            <a:ext cx="6350000" cy="0"/>
          </a:xfrm>
          <a:prstGeom prst="line">
            <a:avLst/>
          </a:prstGeom>
          <a:ln w="38100" cap="flat">
            <a:solidFill>
              <a:schemeClr val="bg2">
                <a:lumMod val="10000"/>
              </a:schemeClr>
            </a:solidFill>
            <a:prstDash val="solid"/>
            <a:headEnd type="none" w="sm" len="sm"/>
            <a:tailEnd type="none" w="sm" len="sm"/>
          </a:ln>
        </p:spPr>
      </p:sp>
      <p:sp>
        <p:nvSpPr>
          <p:cNvPr id="24" name="TextBox 24"/>
          <p:cNvSpPr txBox="1"/>
          <p:nvPr/>
        </p:nvSpPr>
        <p:spPr>
          <a:xfrm>
            <a:off x="711200" y="546406"/>
            <a:ext cx="3005973" cy="666849"/>
          </a:xfrm>
          <a:prstGeom prst="rect">
            <a:avLst/>
          </a:prstGeom>
        </p:spPr>
        <p:txBody>
          <a:bodyPr lIns="0" tIns="0" rIns="0" bIns="0" rtlCol="0" anchor="t">
            <a:spAutoFit/>
          </a:bodyPr>
          <a:lstStyle/>
          <a:p>
            <a:pPr>
              <a:lnSpc>
                <a:spcPts val="2596"/>
              </a:lnSpc>
            </a:pPr>
            <a:r>
              <a:rPr lang="en-US" sz="2257" b="1" spc="225" dirty="0" smtClean="0">
                <a:solidFill>
                  <a:schemeClr val="bg2">
                    <a:lumMod val="10000"/>
                  </a:schemeClr>
                </a:solidFill>
                <a:latin typeface="Arial" panose="020B0604020202020204" pitchFamily="34" charset="0"/>
                <a:cs typeface="Arial" panose="020B0604020202020204" pitchFamily="34" charset="0"/>
              </a:rPr>
              <a:t>LATOYA</a:t>
            </a:r>
          </a:p>
          <a:p>
            <a:pPr>
              <a:lnSpc>
                <a:spcPts val="2596"/>
              </a:lnSpc>
            </a:pPr>
            <a:r>
              <a:rPr lang="en-US" sz="2257" b="1" spc="225" dirty="0" smtClean="0">
                <a:solidFill>
                  <a:schemeClr val="bg2">
                    <a:lumMod val="10000"/>
                  </a:schemeClr>
                </a:solidFill>
                <a:latin typeface="Arial" panose="020B0604020202020204" pitchFamily="34" charset="0"/>
                <a:cs typeface="Arial" panose="020B0604020202020204" pitchFamily="34" charset="0"/>
              </a:rPr>
              <a:t>RIVERA</a:t>
            </a:r>
            <a:endParaRPr lang="en-US" sz="2257" b="1" spc="225" dirty="0">
              <a:solidFill>
                <a:schemeClr val="bg2">
                  <a:lumMod val="10000"/>
                </a:schemeClr>
              </a:solidFill>
              <a:latin typeface="Arial" panose="020B0604020202020204" pitchFamily="34" charset="0"/>
              <a:cs typeface="Arial" panose="020B0604020202020204" pitchFamily="34" charset="0"/>
            </a:endParaRPr>
          </a:p>
        </p:txBody>
      </p:sp>
      <p:sp>
        <p:nvSpPr>
          <p:cNvPr id="25" name="TextBox 25"/>
          <p:cNvSpPr txBox="1"/>
          <p:nvPr/>
        </p:nvSpPr>
        <p:spPr>
          <a:xfrm>
            <a:off x="711200" y="1251815"/>
            <a:ext cx="3005973" cy="166712"/>
          </a:xfrm>
          <a:prstGeom prst="rect">
            <a:avLst/>
          </a:prstGeom>
        </p:spPr>
        <p:txBody>
          <a:bodyPr lIns="0" tIns="0" rIns="0" bIns="0" rtlCol="0" anchor="t">
            <a:spAutoFit/>
          </a:bodyPr>
          <a:lstStyle/>
          <a:p>
            <a:pPr>
              <a:lnSpc>
                <a:spcPts val="1317"/>
              </a:lnSpc>
              <a:spcBef>
                <a:spcPct val="0"/>
              </a:spcBef>
            </a:pPr>
            <a:r>
              <a:rPr lang="en-US" sz="1050" spc="362" dirty="0">
                <a:solidFill>
                  <a:schemeClr val="bg2">
                    <a:lumMod val="10000"/>
                  </a:schemeClr>
                </a:solidFill>
                <a:latin typeface="Arial" panose="020B0604020202020204" pitchFamily="34" charset="0"/>
                <a:cs typeface="Arial" panose="020B0604020202020204" pitchFamily="34" charset="0"/>
              </a:rPr>
              <a:t>GRAPHIC DESIGNER</a:t>
            </a:r>
          </a:p>
        </p:txBody>
      </p:sp>
      <p:sp>
        <p:nvSpPr>
          <p:cNvPr id="71" name="TextBox 10"/>
          <p:cNvSpPr txBox="1"/>
          <p:nvPr/>
        </p:nvSpPr>
        <p:spPr>
          <a:xfrm>
            <a:off x="5128895" y="606280"/>
            <a:ext cx="1932305" cy="695325"/>
          </a:xfrm>
          <a:prstGeom prst="rect">
            <a:avLst/>
          </a:prstGeom>
          <a:noFill/>
        </p:spPr>
        <p:txBody>
          <a:bodyPr wrap="square" lIns="0" rIns="0" rtlCol="0">
            <a:noAutofit/>
          </a:bodyPr>
          <a:lstStyle/>
          <a:p>
            <a:pPr marL="0" marR="0" algn="r">
              <a:lnSpc>
                <a:spcPct val="114000"/>
              </a:lnSpc>
              <a:spcBef>
                <a:spcPts val="0"/>
              </a:spcBef>
              <a:spcAft>
                <a:spcPts val="0"/>
              </a:spcAft>
            </a:pPr>
            <a:r>
              <a:rPr lang="de-DE" sz="1100" kern="1200" dirty="0" smtClean="0">
                <a:solidFill>
                  <a:schemeClr val="bg2">
                    <a:lumMod val="10000"/>
                  </a:schemeClr>
                </a:solidFill>
                <a:effectLst/>
                <a:latin typeface="Arial" panose="020B0604020202020204" pitchFamily="34" charset="0"/>
                <a:ea typeface="PMingLiU"/>
                <a:cs typeface="Arial" panose="020B0604020202020204" pitchFamily="34" charset="0"/>
              </a:rPr>
              <a:t>212-123-1234</a:t>
            </a:r>
            <a:endParaRPr lang="en-US" sz="1100" dirty="0">
              <a:solidFill>
                <a:schemeClr val="bg2">
                  <a:lumMod val="10000"/>
                </a:schemeClr>
              </a:solidFill>
              <a:effectLst/>
              <a:latin typeface="Arial" panose="020B0604020202020204" pitchFamily="34" charset="0"/>
              <a:ea typeface="PMingLiU"/>
              <a:cs typeface="Arial" panose="020B0604020202020204" pitchFamily="34" charset="0"/>
            </a:endParaRPr>
          </a:p>
          <a:p>
            <a:pPr marL="0" marR="0" algn="r">
              <a:lnSpc>
                <a:spcPct val="114000"/>
              </a:lnSpc>
              <a:spcBef>
                <a:spcPts val="0"/>
              </a:spcBef>
              <a:spcAft>
                <a:spcPts val="0"/>
              </a:spcAft>
            </a:pPr>
            <a:r>
              <a:rPr lang="de-DE" sz="1100" kern="1200" dirty="0">
                <a:solidFill>
                  <a:schemeClr val="bg2">
                    <a:lumMod val="10000"/>
                  </a:schemeClr>
                </a:solidFill>
                <a:effectLst/>
                <a:latin typeface="Arial" panose="020B0604020202020204" pitchFamily="34" charset="0"/>
                <a:ea typeface="PMingLiU"/>
                <a:cs typeface="Arial" panose="020B0604020202020204" pitchFamily="34" charset="0"/>
              </a:rPr>
              <a:t>youremail@mail.com</a:t>
            </a:r>
            <a:endParaRPr lang="en-US" sz="1100" dirty="0">
              <a:solidFill>
                <a:schemeClr val="bg2">
                  <a:lumMod val="10000"/>
                </a:schemeClr>
              </a:solidFill>
              <a:effectLst/>
              <a:latin typeface="Arial" panose="020B0604020202020204" pitchFamily="34" charset="0"/>
              <a:ea typeface="PMingLiU"/>
              <a:cs typeface="Arial" panose="020B0604020202020204" pitchFamily="34" charset="0"/>
            </a:endParaRPr>
          </a:p>
          <a:p>
            <a:pPr marL="0" marR="0" algn="r">
              <a:lnSpc>
                <a:spcPct val="114000"/>
              </a:lnSpc>
              <a:spcBef>
                <a:spcPts val="0"/>
              </a:spcBef>
              <a:spcAft>
                <a:spcPts val="0"/>
              </a:spcAft>
            </a:pPr>
            <a:r>
              <a:rPr lang="de-DE" sz="1100" kern="1200" dirty="0" smtClean="0">
                <a:solidFill>
                  <a:schemeClr val="bg2">
                    <a:lumMod val="10000"/>
                  </a:schemeClr>
                </a:solidFill>
                <a:effectLst/>
                <a:latin typeface="Arial" panose="020B0604020202020204" pitchFamily="34" charset="0"/>
                <a:ea typeface="PMingLiU"/>
                <a:cs typeface="Arial" panose="020B0604020202020204" pitchFamily="34" charset="0"/>
              </a:rPr>
              <a:t>LinkedIn.com/username</a:t>
            </a:r>
            <a:endParaRPr lang="en-US" sz="1100" dirty="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51" name="Text Box 288"/>
          <p:cNvSpPr txBox="1"/>
          <p:nvPr/>
        </p:nvSpPr>
        <p:spPr>
          <a:xfrm>
            <a:off x="711200" y="3276794"/>
            <a:ext cx="6350000" cy="470667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nSpc>
                <a:spcPct val="150000"/>
              </a:lnSpc>
              <a:spcBef>
                <a:spcPts val="0"/>
              </a:spcBef>
              <a:spcAft>
                <a:spcPts val="0"/>
              </a:spcAft>
            </a:pPr>
            <a:r>
              <a:rPr lang="en-US" sz="1050" dirty="0">
                <a:solidFill>
                  <a:schemeClr val="bg2">
                    <a:lumMod val="10000"/>
                  </a:schemeClr>
                </a:solidFill>
                <a:effectLst/>
                <a:latin typeface="Arial" panose="020B0604020202020204" pitchFamily="34" charset="0"/>
                <a:ea typeface="PMingLiU"/>
                <a:cs typeface="Arial" panose="020B0604020202020204" pitchFamily="34" charset="0"/>
              </a:rPr>
              <a:t>Dear Mr. Doe (or Dear Hiring Manager):</a:t>
            </a:r>
          </a:p>
          <a:p>
            <a:pPr marL="0" marR="0">
              <a:lnSpc>
                <a:spcPct val="150000"/>
              </a:lnSpc>
              <a:spcBef>
                <a:spcPts val="0"/>
              </a:spcBef>
              <a:spcAft>
                <a:spcPts val="0"/>
              </a:spcAft>
            </a:pPr>
            <a:r>
              <a:rPr lang="en-US" sz="1050" dirty="0">
                <a:solidFill>
                  <a:schemeClr val="bg2">
                    <a:lumMod val="10000"/>
                  </a:schemeClr>
                </a:solidFill>
                <a:effectLst/>
                <a:latin typeface="Arial" panose="020B0604020202020204" pitchFamily="34" charset="0"/>
                <a:ea typeface="PMingLiU"/>
                <a:cs typeface="Arial" panose="020B0604020202020204" pitchFamily="34" charset="0"/>
              </a:rPr>
              <a:t> </a:t>
            </a:r>
          </a:p>
          <a:p>
            <a:pPr marL="0" marR="0">
              <a:lnSpc>
                <a:spcPct val="150000"/>
              </a:lnSpc>
              <a:spcBef>
                <a:spcPts val="0"/>
              </a:spcBef>
              <a:spcAft>
                <a:spcPts val="0"/>
              </a:spcAft>
            </a:pPr>
            <a:r>
              <a:rPr lang="en-US" sz="1050" dirty="0">
                <a:solidFill>
                  <a:schemeClr val="bg2">
                    <a:lumMod val="10000"/>
                  </a:schemeClr>
                </a:solidFill>
                <a:effectLst/>
                <a:latin typeface="Arial" panose="020B0604020202020204" pitchFamily="34" charset="0"/>
                <a:ea typeface="PMingLiU"/>
                <a:cs typeface="Arial" panose="020B0604020202020204" pitchFamily="34" charset="0"/>
              </a:rPr>
              <a:t>Cover letters enable you to explain things you may not be able to in the resume, for example to explain a gap in work history, or your reason for a sudden career change, or if you have any connections to the company and need to name drop. Here are few ways to make your cover letter shine:</a:t>
            </a:r>
          </a:p>
          <a:p>
            <a:pPr marL="0" marR="0">
              <a:lnSpc>
                <a:spcPct val="150000"/>
              </a:lnSpc>
              <a:spcBef>
                <a:spcPts val="0"/>
              </a:spcBef>
              <a:spcAft>
                <a:spcPts val="0"/>
              </a:spcAft>
            </a:pPr>
            <a:r>
              <a:rPr lang="en-US" sz="1050" dirty="0">
                <a:solidFill>
                  <a:schemeClr val="bg2">
                    <a:lumMod val="10000"/>
                  </a:schemeClr>
                </a:solidFill>
                <a:effectLst/>
                <a:latin typeface="Arial" panose="020B0604020202020204" pitchFamily="34" charset="0"/>
                <a:ea typeface="PMingLiU"/>
                <a:cs typeface="Arial" panose="020B0604020202020204" pitchFamily="34" charset="0"/>
              </a:rPr>
              <a:t> </a:t>
            </a:r>
          </a:p>
          <a:p>
            <a:pPr marL="0" marR="0">
              <a:lnSpc>
                <a:spcPct val="150000"/>
              </a:lnSpc>
              <a:spcBef>
                <a:spcPts val="0"/>
              </a:spcBef>
              <a:spcAft>
                <a:spcPts val="0"/>
              </a:spcAft>
            </a:pPr>
            <a:r>
              <a:rPr lang="en-US" sz="1050" dirty="0">
                <a:solidFill>
                  <a:schemeClr val="bg2">
                    <a:lumMod val="10000"/>
                  </a:schemeClr>
                </a:solidFill>
                <a:effectLst/>
                <a:latin typeface="Arial" panose="020B0604020202020204" pitchFamily="34" charset="0"/>
                <a:ea typeface="PMingLiU"/>
                <a:cs typeface="Arial" panose="020B0604020202020204" pitchFamily="34" charset="0"/>
              </a:rPr>
              <a:t>Keep it short and sweet. Show the hiring manager that you did your research and have been following the company; compliment them on a recent accomplishment. Then, if possible, relate that accomplishment to your experiences or your own accomplishments to show that you truly would be an asset to the company. If you have been recommended for the job by any mutual contacts, be sure to mention that.</a:t>
            </a:r>
          </a:p>
          <a:p>
            <a:pPr marL="0" marR="0">
              <a:lnSpc>
                <a:spcPct val="150000"/>
              </a:lnSpc>
              <a:spcBef>
                <a:spcPts val="0"/>
              </a:spcBef>
              <a:spcAft>
                <a:spcPts val="0"/>
              </a:spcAft>
            </a:pPr>
            <a:r>
              <a:rPr lang="en-US" sz="1050" dirty="0">
                <a:solidFill>
                  <a:schemeClr val="bg2">
                    <a:lumMod val="10000"/>
                  </a:schemeClr>
                </a:solidFill>
                <a:effectLst/>
                <a:latin typeface="Arial" panose="020B0604020202020204" pitchFamily="34" charset="0"/>
                <a:ea typeface="PMingLiU"/>
                <a:cs typeface="Arial" panose="020B0604020202020204" pitchFamily="34" charset="0"/>
              </a:rPr>
              <a:t> </a:t>
            </a:r>
          </a:p>
          <a:p>
            <a:pPr marL="0" marR="0">
              <a:lnSpc>
                <a:spcPct val="150000"/>
              </a:lnSpc>
              <a:spcBef>
                <a:spcPts val="0"/>
              </a:spcBef>
              <a:spcAft>
                <a:spcPts val="0"/>
              </a:spcAft>
            </a:pPr>
            <a:r>
              <a:rPr lang="en-US" sz="1050" dirty="0">
                <a:solidFill>
                  <a:schemeClr val="bg2">
                    <a:lumMod val="10000"/>
                  </a:schemeClr>
                </a:solidFill>
                <a:effectLst/>
                <a:latin typeface="Arial" panose="020B0604020202020204" pitchFamily="34" charset="0"/>
                <a:ea typeface="PMingLiU"/>
                <a:cs typeface="Arial" panose="020B0604020202020204" pitchFamily="34" charset="0"/>
              </a:rPr>
              <a:t>Remember that your resume and cover letter should focus on what you can do for the company. Keep them in mind all times when crafting your cover letter and cater to the company’s needs if you want to get hired</a:t>
            </a:r>
            <a:r>
              <a:rPr lang="en-US" sz="1050" dirty="0" smtClean="0">
                <a:solidFill>
                  <a:schemeClr val="bg2">
                    <a:lumMod val="10000"/>
                  </a:schemeClr>
                </a:solidFill>
                <a:effectLst/>
                <a:latin typeface="Arial" panose="020B0604020202020204" pitchFamily="34" charset="0"/>
                <a:ea typeface="PMingLiU"/>
                <a:cs typeface="Arial" panose="020B0604020202020204" pitchFamily="34" charset="0"/>
              </a:rPr>
              <a:t>.</a:t>
            </a:r>
          </a:p>
          <a:p>
            <a:pPr marL="0" marR="0">
              <a:lnSpc>
                <a:spcPct val="150000"/>
              </a:lnSpc>
              <a:spcBef>
                <a:spcPts val="0"/>
              </a:spcBef>
              <a:spcAft>
                <a:spcPts val="0"/>
              </a:spcAft>
            </a:pPr>
            <a:endParaRPr lang="en-US" sz="1050" dirty="0">
              <a:solidFill>
                <a:schemeClr val="bg2">
                  <a:lumMod val="10000"/>
                </a:schemeClr>
              </a:solidFill>
              <a:effectLst/>
              <a:latin typeface="Arial" panose="020B0604020202020204" pitchFamily="34" charset="0"/>
              <a:ea typeface="PMingLiU"/>
              <a:cs typeface="Arial" panose="020B0604020202020204" pitchFamily="34" charset="0"/>
            </a:endParaRPr>
          </a:p>
          <a:p>
            <a:pPr marL="0" marR="0">
              <a:lnSpc>
                <a:spcPct val="150000"/>
              </a:lnSpc>
              <a:spcBef>
                <a:spcPts val="0"/>
              </a:spcBef>
              <a:spcAft>
                <a:spcPts val="0"/>
              </a:spcAft>
            </a:pPr>
            <a:r>
              <a:rPr lang="en-US" sz="1050" dirty="0">
                <a:solidFill>
                  <a:schemeClr val="bg2">
                    <a:lumMod val="10000"/>
                  </a:schemeClr>
                </a:solidFill>
                <a:effectLst/>
                <a:latin typeface="Arial" panose="020B0604020202020204" pitchFamily="34" charset="0"/>
                <a:ea typeface="PMingLiU"/>
                <a:cs typeface="Arial" panose="020B0604020202020204" pitchFamily="34" charset="0"/>
              </a:rPr>
              <a:t>Sincerely,</a:t>
            </a:r>
          </a:p>
          <a:p>
            <a:pPr marL="0" marR="0">
              <a:lnSpc>
                <a:spcPct val="107000"/>
              </a:lnSpc>
              <a:spcBef>
                <a:spcPts val="0"/>
              </a:spcBef>
              <a:spcAft>
                <a:spcPts val="0"/>
              </a:spcAft>
            </a:pPr>
            <a:r>
              <a:rPr lang="en-US" sz="1000" dirty="0">
                <a:solidFill>
                  <a:schemeClr val="bg2">
                    <a:lumMod val="10000"/>
                  </a:schemeClr>
                </a:solidFill>
                <a:effectLst/>
                <a:latin typeface="Arial" panose="020B0604020202020204" pitchFamily="34" charset="0"/>
                <a:ea typeface="PMingLiU"/>
                <a:cs typeface="Arial" panose="020B0604020202020204" pitchFamily="34" charset="0"/>
              </a:rPr>
              <a:t> </a:t>
            </a:r>
            <a:endParaRPr lang="en-US" sz="1100" dirty="0">
              <a:solidFill>
                <a:schemeClr val="bg2">
                  <a:lumMod val="10000"/>
                </a:schemeClr>
              </a:solidFill>
              <a:effectLst/>
              <a:ea typeface="PMingLiU"/>
              <a:cs typeface="Arial" panose="020B0604020202020204" pitchFamily="34" charset="0"/>
            </a:endParaRPr>
          </a:p>
          <a:p>
            <a:pPr marL="0" marR="0">
              <a:lnSpc>
                <a:spcPct val="107000"/>
              </a:lnSpc>
              <a:spcBef>
                <a:spcPts val="0"/>
              </a:spcBef>
              <a:spcAft>
                <a:spcPts val="0"/>
              </a:spcAft>
            </a:pPr>
            <a:r>
              <a:rPr lang="en-US" sz="2000" dirty="0" smtClean="0">
                <a:solidFill>
                  <a:schemeClr val="bg2">
                    <a:lumMod val="10000"/>
                  </a:schemeClr>
                </a:solidFill>
                <a:effectLst/>
                <a:latin typeface="Vladimir Script" panose="03050402040407070305" pitchFamily="66" charset="0"/>
                <a:ea typeface="PMingLiU"/>
                <a:cs typeface="Arial" panose="020B0604020202020204" pitchFamily="34" charset="0"/>
              </a:rPr>
              <a:t>Latoya Rivera</a:t>
            </a:r>
            <a:endParaRPr lang="en-US" sz="1100" dirty="0">
              <a:solidFill>
                <a:schemeClr val="bg2">
                  <a:lumMod val="10000"/>
                </a:schemeClr>
              </a:solidFill>
              <a:effectLst/>
              <a:ea typeface="PMingLiU"/>
              <a:cs typeface="Arial" panose="020B0604020202020204" pitchFamily="34" charset="0"/>
            </a:endParaRPr>
          </a:p>
        </p:txBody>
      </p:sp>
      <p:sp>
        <p:nvSpPr>
          <p:cNvPr id="54" name="Text Box 293"/>
          <p:cNvSpPr txBox="1"/>
          <p:nvPr/>
        </p:nvSpPr>
        <p:spPr>
          <a:xfrm>
            <a:off x="711200" y="2272423"/>
            <a:ext cx="1743075" cy="61093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0"/>
              </a:spcAft>
            </a:pPr>
            <a:r>
              <a:rPr lang="en-US" sz="1050" dirty="0">
                <a:solidFill>
                  <a:schemeClr val="bg2">
                    <a:lumMod val="10000"/>
                  </a:schemeClr>
                </a:solidFill>
                <a:effectLst/>
                <a:latin typeface="Arial" panose="020B0604020202020204" pitchFamily="34" charset="0"/>
                <a:ea typeface="PMingLiU"/>
                <a:cs typeface="Arial" panose="020B0604020202020204" pitchFamily="34" charset="0"/>
              </a:rPr>
              <a:t>John Doe</a:t>
            </a:r>
          </a:p>
          <a:p>
            <a:pPr marL="0" marR="0">
              <a:lnSpc>
                <a:spcPct val="107000"/>
              </a:lnSpc>
              <a:spcBef>
                <a:spcPts val="0"/>
              </a:spcBef>
              <a:spcAft>
                <a:spcPts val="0"/>
              </a:spcAft>
            </a:pPr>
            <a:r>
              <a:rPr lang="en-US" sz="1050" dirty="0">
                <a:solidFill>
                  <a:schemeClr val="bg2">
                    <a:lumMod val="10000"/>
                  </a:schemeClr>
                </a:solidFill>
                <a:effectLst/>
                <a:latin typeface="Arial" panose="020B0604020202020204" pitchFamily="34" charset="0"/>
                <a:ea typeface="PMingLiU"/>
                <a:cs typeface="Arial" panose="020B0604020202020204" pitchFamily="34" charset="0"/>
              </a:rPr>
              <a:t>Hiring Manager</a:t>
            </a:r>
          </a:p>
          <a:p>
            <a:pPr marL="0" marR="0">
              <a:lnSpc>
                <a:spcPct val="107000"/>
              </a:lnSpc>
              <a:spcBef>
                <a:spcPts val="0"/>
              </a:spcBef>
              <a:spcAft>
                <a:spcPts val="0"/>
              </a:spcAft>
            </a:pPr>
            <a:r>
              <a:rPr lang="en-US" sz="1050" dirty="0">
                <a:solidFill>
                  <a:schemeClr val="bg2">
                    <a:lumMod val="10000"/>
                  </a:schemeClr>
                </a:solidFill>
                <a:effectLst/>
                <a:latin typeface="Arial" panose="020B0604020202020204" pitchFamily="34" charset="0"/>
                <a:ea typeface="PMingLiU"/>
                <a:cs typeface="Arial" panose="020B0604020202020204" pitchFamily="34" charset="0"/>
              </a:rPr>
              <a:t>Company Name</a:t>
            </a:r>
          </a:p>
        </p:txBody>
      </p:sp>
      <p:sp>
        <p:nvSpPr>
          <p:cNvPr id="57" name="Text Box 302"/>
          <p:cNvSpPr txBox="1"/>
          <p:nvPr/>
        </p:nvSpPr>
        <p:spPr>
          <a:xfrm>
            <a:off x="5641975" y="2325258"/>
            <a:ext cx="1419225" cy="25263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gn="r">
              <a:lnSpc>
                <a:spcPct val="107000"/>
              </a:lnSpc>
              <a:spcBef>
                <a:spcPts val="0"/>
              </a:spcBef>
              <a:spcAft>
                <a:spcPts val="0"/>
              </a:spcAft>
            </a:pPr>
            <a:r>
              <a:rPr lang="en-US" sz="1050" dirty="0">
                <a:solidFill>
                  <a:schemeClr val="bg2">
                    <a:lumMod val="10000"/>
                  </a:schemeClr>
                </a:solidFill>
                <a:effectLst/>
                <a:latin typeface="Arial" panose="020B0604020202020204" pitchFamily="34" charset="0"/>
                <a:ea typeface="PMingLiU"/>
                <a:cs typeface="Arial" panose="020B0604020202020204" pitchFamily="34" charset="0"/>
              </a:rPr>
              <a:t>January 16, 20XX</a:t>
            </a:r>
          </a:p>
        </p:txBody>
      </p:sp>
    </p:spTree>
    <p:extLst>
      <p:ext uri="{BB962C8B-B14F-4D97-AF65-F5344CB8AC3E}">
        <p14:creationId xmlns:p14="http://schemas.microsoft.com/office/powerpoint/2010/main" val="1009133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86954" y="4033330"/>
            <a:ext cx="6198492" cy="1800493"/>
          </a:xfrm>
          <a:prstGeom prst="rect">
            <a:avLst/>
          </a:prstGeom>
          <a:noFill/>
        </p:spPr>
        <p:txBody>
          <a:bodyPr wrap="square" rtlCol="0">
            <a:spAutoFit/>
          </a:bodyPr>
          <a:lstStyle/>
          <a:p>
            <a:pPr algn="ct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WRITE A </a:t>
            </a:r>
            <a:r>
              <a:rPr lang="en-US" b="1" dirty="0" smtClean="0">
                <a:solidFill>
                  <a:srgbClr val="364E67"/>
                </a:solidFill>
                <a:latin typeface="Open Sans" panose="020B0606030504020204" pitchFamily="34" charset="0"/>
                <a:ea typeface="Open Sans" panose="020B0606030504020204" pitchFamily="34" charset="0"/>
                <a:cs typeface="Open Sans" panose="020B0606030504020204" pitchFamily="34" charset="0"/>
              </a:rPr>
              <a:t>COVER LETTER </a:t>
            </a: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THAT LANDS </a:t>
            </a:r>
            <a:r>
              <a:rPr lang="en-US" dirty="0">
                <a:solidFill>
                  <a:srgbClr val="2FAE82"/>
                </a:solidFill>
                <a:latin typeface="Open Sans" panose="020B0606030504020204" pitchFamily="34" charset="0"/>
                <a:ea typeface="Open Sans" panose="020B0606030504020204" pitchFamily="34" charset="0"/>
                <a:cs typeface="Open Sans" panose="020B0606030504020204" pitchFamily="34" charset="0"/>
              </a:rPr>
              <a:t>MORE INTERVIEWS</a:t>
            </a:r>
            <a:r>
              <a:rPr lang="en-US" dirty="0" smtClean="0">
                <a:solidFill>
                  <a:srgbClr val="2FAE82"/>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US" sz="12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a:p>
            <a:pPr algn="ctr">
              <a:lnSpc>
                <a:spcPct val="150000"/>
              </a:lnSpc>
            </a:pP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Let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state-of-the-art </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resume &amp; cover letter builder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help you create a resume tailored to your target jobs. Creating a resume has never been easier</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a:t>
            </a:r>
          </a:p>
          <a:p>
            <a:pPr algn="ctr">
              <a:lnSpc>
                <a:spcPct val="150000"/>
              </a:lnSpc>
            </a:pP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https://www.careerreload.com/build-a-resume</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 </a:t>
            </a:r>
            <a:endPar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5" name="Text Box 53"/>
          <p:cNvSpPr txBox="1"/>
          <p:nvPr/>
        </p:nvSpPr>
        <p:spPr>
          <a:xfrm>
            <a:off x="644208" y="1073489"/>
            <a:ext cx="6483985" cy="2216150"/>
          </a:xfrm>
          <a:prstGeom prst="rect">
            <a:avLst/>
          </a:prstGeom>
          <a:solidFill>
            <a:sysClr val="window" lastClr="FFFFFF"/>
          </a:solidFill>
          <a:ln w="19050">
            <a:solidFill>
              <a:srgbClr val="4C6685"/>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pPr>
            <a:r>
              <a:rPr lang="en-US" sz="1100" dirty="0">
                <a:solidFill>
                  <a:srgbClr val="494A49"/>
                </a:solidFill>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u="sng" dirty="0">
                <a:solidFill>
                  <a:srgbClr val="494A49"/>
                </a:solidFill>
                <a:latin typeface="Times New Roman" panose="02020603050405020304" pitchFamily="18" charset="0"/>
                <a:ea typeface="PMingLiU"/>
                <a:cs typeface="Arial" panose="020B0604020202020204" pitchFamily="34" charset="0"/>
              </a:rPr>
              <a:t>Copyright information - Please read</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This free </a:t>
            </a:r>
            <a:r>
              <a:rPr lang="en-US" sz="1100" dirty="0" smtClean="0">
                <a:solidFill>
                  <a:srgbClr val="494A49"/>
                </a:solidFill>
                <a:latin typeface="Times New Roman" panose="02020603050405020304" pitchFamily="18" charset="0"/>
                <a:ea typeface="PMingLiU"/>
                <a:cs typeface="Arial" panose="020B0604020202020204" pitchFamily="34" charset="0"/>
              </a:rPr>
              <a:t>cover letter </a:t>
            </a:r>
            <a:r>
              <a:rPr lang="en-US" sz="1100" dirty="0">
                <a:solidFill>
                  <a:srgbClr val="494A49"/>
                </a:solidFill>
                <a:latin typeface="Times New Roman" panose="02020603050405020304" pitchFamily="18" charset="0"/>
                <a:ea typeface="PMingLiU"/>
                <a:cs typeface="Arial" panose="020B0604020202020204" pitchFamily="34" charset="0"/>
              </a:rPr>
              <a:t>template is the copyright of </a:t>
            </a:r>
            <a:r>
              <a:rPr lang="en-US" sz="1100" u="sng" dirty="0">
                <a:solidFill>
                  <a:srgbClr val="00B050"/>
                </a:solidFill>
                <a:latin typeface="Times New Roman" panose="02020603050405020304" pitchFamily="18" charset="0"/>
                <a:ea typeface="PMingLiU"/>
                <a:cs typeface="Arial" panose="020B0604020202020204" pitchFamily="34" charset="0"/>
                <a:hlinkClick r:id="rId4"/>
              </a:rPr>
              <a:t>CareerReload.com</a:t>
            </a:r>
            <a:r>
              <a:rPr lang="en-US" sz="1100" dirty="0">
                <a:solidFill>
                  <a:srgbClr val="494A49"/>
                </a:solidFill>
                <a:latin typeface="Times New Roman" panose="02020603050405020304" pitchFamily="18" charset="0"/>
                <a:ea typeface="PMingLiU"/>
                <a:cs typeface="Arial" panose="020B0604020202020204" pitchFamily="34" charset="0"/>
              </a:rPr>
              <a:t>. You can download and modify this template for your own personal use to create a resume for </a:t>
            </a:r>
            <a:r>
              <a:rPr lang="en-US" sz="1100" dirty="0" smtClean="0">
                <a:solidFill>
                  <a:srgbClr val="494A49"/>
                </a:solidFill>
                <a:latin typeface="Times New Roman" panose="02020603050405020304" pitchFamily="18" charset="0"/>
                <a:ea typeface="PMingLiU"/>
                <a:cs typeface="Arial" panose="020B0604020202020204" pitchFamily="34" charset="0"/>
              </a:rPr>
              <a:t>yourself. </a:t>
            </a:r>
            <a:r>
              <a:rPr lang="en-US" sz="1100" dirty="0">
                <a:solidFill>
                  <a:srgbClr val="494A49"/>
                </a:solidFill>
                <a:latin typeface="Times New Roman" panose="02020603050405020304" pitchFamily="18" charset="0"/>
                <a:ea typeface="PMingLiU"/>
                <a:cs typeface="Arial" panose="020B0604020202020204" pitchFamily="34" charset="0"/>
              </a:rPr>
              <a:t>You may not distribute or resell this template, or its derivatives, and you may not make the download available on other websites. All sharing of this template must be done by linking to the listing or category (never to the download itself): </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careerreload.com/</a:t>
            </a:r>
            <a:r>
              <a:rPr lang="en-US" sz="1100" u="sng" dirty="0" err="1" smtClean="0">
                <a:solidFill>
                  <a:srgbClr val="00B050"/>
                </a:solidFill>
                <a:latin typeface="Times New Roman" panose="02020603050405020304" pitchFamily="18" charset="0"/>
                <a:ea typeface="PMingLiU"/>
                <a:cs typeface="Arial" panose="020B0604020202020204" pitchFamily="34" charset="0"/>
                <a:hlinkClick r:id="rId5"/>
              </a:rPr>
              <a:t>powerpoint</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-cover-letter-templates/</a:t>
            </a:r>
            <a:r>
              <a:rPr lang="en-US" sz="1100" u="sng" dirty="0" smtClean="0">
                <a:solidFill>
                  <a:srgbClr val="00B050"/>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You should remove this copyright notice before sending your </a:t>
            </a:r>
            <a:r>
              <a:rPr lang="en-US" sz="1100" dirty="0" smtClean="0">
                <a:solidFill>
                  <a:srgbClr val="494A49"/>
                </a:solidFill>
                <a:latin typeface="Times New Roman" panose="02020603050405020304" pitchFamily="18" charset="0"/>
                <a:ea typeface="PMingLiU"/>
                <a:cs typeface="Arial" panose="020B0604020202020204" pitchFamily="34" charset="0"/>
              </a:rPr>
              <a:t>cover letter </a:t>
            </a:r>
            <a:r>
              <a:rPr lang="en-US" sz="1100" dirty="0">
                <a:solidFill>
                  <a:srgbClr val="494A49"/>
                </a:solidFill>
                <a:latin typeface="Times New Roman" panose="02020603050405020304" pitchFamily="18" charset="0"/>
                <a:ea typeface="PMingLiU"/>
                <a:cs typeface="Arial" panose="020B0604020202020204" pitchFamily="34" charset="0"/>
              </a:rPr>
              <a:t>to potential employers. To remove this copyright </a:t>
            </a:r>
            <a:r>
              <a:rPr lang="en-US" sz="1100" dirty="0" smtClean="0">
                <a:solidFill>
                  <a:srgbClr val="494A49"/>
                </a:solidFill>
                <a:latin typeface="Times New Roman" panose="02020603050405020304" pitchFamily="18" charset="0"/>
                <a:ea typeface="PMingLiU"/>
                <a:cs typeface="Arial" panose="020B0604020202020204" pitchFamily="34" charset="0"/>
              </a:rPr>
              <a:t>notice</a:t>
            </a:r>
            <a:r>
              <a:rPr lang="en-US" sz="1100" dirty="0">
                <a:solidFill>
                  <a:srgbClr val="494A49"/>
                </a:solidFill>
                <a:latin typeface="Times New Roman" panose="02020603050405020304" pitchFamily="18" charset="0"/>
                <a:ea typeface="PMingLiU"/>
                <a:cs typeface="Arial" panose="020B0604020202020204" pitchFamily="34" charset="0"/>
              </a:rPr>
              <a:t> </a:t>
            </a:r>
            <a:r>
              <a:rPr lang="en-US" sz="1100" dirty="0" smtClean="0">
                <a:solidFill>
                  <a:srgbClr val="494A49"/>
                </a:solidFill>
                <a:latin typeface="Times New Roman" panose="02020603050405020304" pitchFamily="18" charset="0"/>
                <a:ea typeface="PMingLiU"/>
                <a:cs typeface="Arial" panose="020B0604020202020204" pitchFamily="34" charset="0"/>
              </a:rPr>
              <a:t>just delete the slide.</a:t>
            </a:r>
            <a:endParaRPr lang="en-US" sz="1100" dirty="0">
              <a:solidFill>
                <a:prstClr val="black"/>
              </a:solidFill>
              <a:ea typeface="PMingLiU"/>
              <a:cs typeface="Arial" panose="020B0604020202020204" pitchFamily="34" charset="0"/>
            </a:endParaRPr>
          </a:p>
        </p:txBody>
      </p:sp>
    </p:spTree>
    <p:extLst>
      <p:ext uri="{BB962C8B-B14F-4D97-AF65-F5344CB8AC3E}">
        <p14:creationId xmlns:p14="http://schemas.microsoft.com/office/powerpoint/2010/main" val="128089007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Custom 10">
      <a:dk1>
        <a:srgbClr val="656565"/>
      </a:dk1>
      <a:lt1>
        <a:sysClr val="window" lastClr="FFFFFF"/>
      </a:lt1>
      <a:dk2>
        <a:srgbClr val="656565"/>
      </a:dk2>
      <a:lt2>
        <a:srgbClr val="E7E6E6"/>
      </a:lt2>
      <a:accent1>
        <a:srgbClr val="656565"/>
      </a:accent1>
      <a:accent2>
        <a:srgbClr val="F7F1EB"/>
      </a:accent2>
      <a:accent3>
        <a:srgbClr val="A5A5A5"/>
      </a:accent3>
      <a:accent4>
        <a:srgbClr val="A5A5A5"/>
      </a:accent4>
      <a:accent5>
        <a:srgbClr val="F7E6DC"/>
      </a:accent5>
      <a:accent6>
        <a:srgbClr val="FEEDCA"/>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107</Words>
  <Application>Microsoft Office PowerPoint</Application>
  <PresentationFormat>Custom</PresentationFormat>
  <Paragraphs>37</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Arial</vt:lpstr>
      <vt:lpstr>Calibri</vt:lpstr>
      <vt:lpstr>Calibri Light</vt:lpstr>
      <vt:lpstr>Open Sans</vt:lpstr>
      <vt:lpstr>Open Sans Light</vt:lpstr>
      <vt:lpstr>PMingLiU</vt:lpstr>
      <vt:lpstr>Times New Roman</vt:lpstr>
      <vt:lpstr>Vladimir Script</vt:lpstr>
      <vt:lpstr>Office Theme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2021-12-17T10:57:22Z</dcterms:created>
  <dcterms:modified xsi:type="dcterms:W3CDTF">2022-11-17T08:12:44Z</dcterms:modified>
</cp:coreProperties>
</file>