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56" r:id="rId2"/>
    <p:sldId id="257" r:id="rId3"/>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367" autoAdjust="0"/>
  </p:normalViewPr>
  <p:slideViewPr>
    <p:cSldViewPr snapToGrid="0">
      <p:cViewPr varScale="1">
        <p:scale>
          <a:sx n="82" d="100"/>
          <a:sy n="82" d="100"/>
        </p:scale>
        <p:origin x="349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ACEA7F-5AF5-4B9E-BE36-2A41FD2C925D}" type="datetimeFigureOut">
              <a:rPr lang="en-US" smtClean="0"/>
              <a:t>17-Nov-22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8574A1-2991-4E28-8420-6EF578E34190}" type="slidenum">
              <a:rPr lang="en-US" smtClean="0"/>
              <a:t>‹#›</a:t>
            </a:fld>
            <a:endParaRPr lang="en-US"/>
          </a:p>
        </p:txBody>
      </p:sp>
    </p:spTree>
    <p:extLst>
      <p:ext uri="{BB962C8B-B14F-4D97-AF65-F5344CB8AC3E}">
        <p14:creationId xmlns:p14="http://schemas.microsoft.com/office/powerpoint/2010/main" val="21145902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baseline="0" dirty="0" smtClean="0">
                <a:solidFill>
                  <a:srgbClr val="494A49"/>
                </a:solidFill>
                <a:effectLst/>
                <a:latin typeface="Times New Roman" panose="02020603050405020304" pitchFamily="18" charset="0"/>
                <a:cs typeface="Arial" panose="020B0604020202020204" pitchFamily="34" charset="0"/>
              </a:rPr>
              <a:t>Some of the elements can be edited via the Slide Master (view &gt; slide master). Once you are done editing your cover letter, save it as PDF and send or print.</a:t>
            </a:r>
            <a:endParaRPr lang="en-US" i="0" dirty="0"/>
          </a:p>
        </p:txBody>
      </p:sp>
      <p:sp>
        <p:nvSpPr>
          <p:cNvPr id="4" name="Slide Number Placeholder 3"/>
          <p:cNvSpPr>
            <a:spLocks noGrp="1"/>
          </p:cNvSpPr>
          <p:nvPr>
            <p:ph type="sldNum" sz="quarter" idx="10"/>
          </p:nvPr>
        </p:nvSpPr>
        <p:spPr/>
        <p:txBody>
          <a:bodyPr/>
          <a:lstStyle/>
          <a:p>
            <a:fld id="{698574A1-2991-4E28-8420-6EF578E34190}" type="slidenum">
              <a:rPr lang="en-US" smtClean="0"/>
              <a:t>1</a:t>
            </a:fld>
            <a:endParaRPr lang="en-US"/>
          </a:p>
        </p:txBody>
      </p:sp>
    </p:spTree>
    <p:extLst>
      <p:ext uri="{BB962C8B-B14F-4D97-AF65-F5344CB8AC3E}">
        <p14:creationId xmlns:p14="http://schemas.microsoft.com/office/powerpoint/2010/main" val="2730843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698574A1-2991-4E28-8420-6EF578E34190}" type="slidenum">
              <a:rPr lang="en-US" smtClean="0"/>
              <a:t>2</a:t>
            </a:fld>
            <a:endParaRPr lang="en-US"/>
          </a:p>
        </p:txBody>
      </p:sp>
    </p:spTree>
    <p:extLst>
      <p:ext uri="{BB962C8B-B14F-4D97-AF65-F5344CB8AC3E}">
        <p14:creationId xmlns:p14="http://schemas.microsoft.com/office/powerpoint/2010/main" val="27344356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Resume layout">
    <p:bg>
      <p:bgPr>
        <a:solidFill>
          <a:schemeClr val="bg1">
            <a:lumMod val="95000"/>
          </a:schemeClr>
        </a:solidFill>
        <a:effectLst/>
      </p:bgPr>
    </p:bg>
    <p:spTree>
      <p:nvGrpSpPr>
        <p:cNvPr id="1" name=""/>
        <p:cNvGrpSpPr/>
        <p:nvPr/>
      </p:nvGrpSpPr>
      <p:grpSpPr>
        <a:xfrm>
          <a:off x="0" y="0"/>
          <a:ext cx="0" cy="0"/>
          <a:chOff x="0" y="0"/>
          <a:chExt cx="0" cy="0"/>
        </a:xfrm>
      </p:grpSpPr>
      <p:sp>
        <p:nvSpPr>
          <p:cNvPr id="16" name="Picture Placeholder 15"/>
          <p:cNvSpPr>
            <a:spLocks noGrp="1"/>
          </p:cNvSpPr>
          <p:nvPr>
            <p:ph type="pic" sz="quarter" idx="10"/>
          </p:nvPr>
        </p:nvSpPr>
        <p:spPr>
          <a:xfrm>
            <a:off x="555625" y="836613"/>
            <a:ext cx="2249488" cy="2251075"/>
          </a:xfrm>
          <a:prstGeom prst="ellipse">
            <a:avLst/>
          </a:prstGeom>
          <a:solidFill>
            <a:schemeClr val="bg1">
              <a:lumMod val="85000"/>
            </a:schemeClr>
          </a:solidFill>
          <a:ln w="76200">
            <a:solidFill>
              <a:schemeClr val="bg1"/>
            </a:solidFill>
          </a:ln>
        </p:spPr>
        <p:txBody>
          <a:bodyPr/>
          <a:lstStyle/>
          <a:p>
            <a:endParaRPr lang="en-US"/>
          </a:p>
        </p:txBody>
      </p:sp>
      <p:pic>
        <p:nvPicPr>
          <p:cNvPr id="5" name="Picture 2"/>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 xmlns:asvg="http://schemas.microsoft.com/office/drawing/2016/SVG/main" r:embed="rId3"/>
              </a:ext>
            </a:extLst>
          </a:blip>
          <a:srcRect/>
          <a:stretch>
            <a:fillRect/>
          </a:stretch>
        </p:blipFill>
        <p:spPr>
          <a:xfrm rot="-2062545">
            <a:off x="6129982" y="-889637"/>
            <a:ext cx="3708148" cy="4994138"/>
          </a:xfrm>
          <a:prstGeom prst="rect">
            <a:avLst/>
          </a:prstGeom>
        </p:spPr>
      </p:pic>
      <p:sp>
        <p:nvSpPr>
          <p:cNvPr id="6" name="Freeform 4"/>
          <p:cNvSpPr/>
          <p:nvPr userDrawn="1"/>
        </p:nvSpPr>
        <p:spPr>
          <a:xfrm>
            <a:off x="3278174" y="530091"/>
            <a:ext cx="3939890" cy="8998219"/>
          </a:xfrm>
          <a:custGeom>
            <a:avLst/>
            <a:gdLst/>
            <a:ahLst/>
            <a:cxnLst/>
            <a:rect l="l" t="t" r="r" b="b"/>
            <a:pathLst>
              <a:path w="5781916" h="13205178">
                <a:moveTo>
                  <a:pt x="5477116" y="0"/>
                </a:moveTo>
                <a:lnTo>
                  <a:pt x="304800" y="0"/>
                </a:lnTo>
                <a:cubicBezTo>
                  <a:pt x="135890" y="0"/>
                  <a:pt x="0" y="135890"/>
                  <a:pt x="0" y="304800"/>
                </a:cubicBezTo>
                <a:lnTo>
                  <a:pt x="0" y="12900378"/>
                </a:lnTo>
                <a:cubicBezTo>
                  <a:pt x="0" y="13069288"/>
                  <a:pt x="135890" y="13205178"/>
                  <a:pt x="304800" y="13205178"/>
                </a:cubicBezTo>
                <a:lnTo>
                  <a:pt x="5477116" y="13205178"/>
                </a:lnTo>
                <a:cubicBezTo>
                  <a:pt x="5646026" y="13205178"/>
                  <a:pt x="5781916" y="13069288"/>
                  <a:pt x="5781916" y="12900378"/>
                </a:cubicBezTo>
                <a:lnTo>
                  <a:pt x="5781916" y="304800"/>
                </a:lnTo>
                <a:cubicBezTo>
                  <a:pt x="5781916" y="135890"/>
                  <a:pt x="5646026" y="0"/>
                  <a:pt x="5477116" y="0"/>
                </a:cubicBezTo>
                <a:close/>
              </a:path>
            </a:pathLst>
          </a:custGeom>
          <a:solidFill>
            <a:srgbClr val="FFFFFF"/>
          </a:solidFill>
        </p:spPr>
      </p:sp>
      <p:grpSp>
        <p:nvGrpSpPr>
          <p:cNvPr id="17" name="Group 16"/>
          <p:cNvGrpSpPr/>
          <p:nvPr userDrawn="1"/>
        </p:nvGrpSpPr>
        <p:grpSpPr>
          <a:xfrm>
            <a:off x="90343" y="9505"/>
            <a:ext cx="324658" cy="1878699"/>
            <a:chOff x="90343" y="9505"/>
            <a:chExt cx="324658" cy="1878699"/>
          </a:xfrm>
          <a:solidFill>
            <a:schemeClr val="accent4">
              <a:lumMod val="40000"/>
              <a:lumOff val="60000"/>
            </a:schemeClr>
          </a:solidFill>
        </p:grpSpPr>
        <p:sp>
          <p:nvSpPr>
            <p:cNvPr id="18" name="Oval 17"/>
            <p:cNvSpPr/>
            <p:nvPr/>
          </p:nvSpPr>
          <p:spPr>
            <a:xfrm>
              <a:off x="341849" y="9505"/>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341849" y="310429"/>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341849" y="61135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341849" y="912278"/>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341849" y="121320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341849" y="151412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341849" y="181505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90343" y="9505"/>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90343" y="310429"/>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90343" y="61135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90343" y="912278"/>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90343" y="121320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p:cNvSpPr/>
            <p:nvPr/>
          </p:nvSpPr>
          <p:spPr>
            <a:xfrm>
              <a:off x="90343" y="151412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p:cNvSpPr/>
            <p:nvPr/>
          </p:nvSpPr>
          <p:spPr>
            <a:xfrm>
              <a:off x="90343" y="1815052"/>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2" name="Group 31"/>
          <p:cNvGrpSpPr/>
          <p:nvPr userDrawn="1"/>
        </p:nvGrpSpPr>
        <p:grpSpPr>
          <a:xfrm>
            <a:off x="5497428" y="9335627"/>
            <a:ext cx="2179623" cy="594961"/>
            <a:chOff x="5497428" y="9335627"/>
            <a:chExt cx="2179623" cy="594961"/>
          </a:xfrm>
          <a:solidFill>
            <a:schemeClr val="accent4">
              <a:lumMod val="40000"/>
              <a:lumOff val="60000"/>
            </a:schemeClr>
          </a:solidFill>
        </p:grpSpPr>
        <p:sp>
          <p:nvSpPr>
            <p:cNvPr id="33" name="Oval 32"/>
            <p:cNvSpPr/>
            <p:nvPr/>
          </p:nvSpPr>
          <p:spPr>
            <a:xfrm rot="5400000">
              <a:off x="7302975"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p:cNvSpPr/>
            <p:nvPr/>
          </p:nvSpPr>
          <p:spPr>
            <a:xfrm rot="5400000">
              <a:off x="7002051"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p:cNvSpPr/>
            <p:nvPr/>
          </p:nvSpPr>
          <p:spPr>
            <a:xfrm rot="5400000">
              <a:off x="6701127"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rot="5400000">
              <a:off x="6400202"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rot="5400000">
              <a:off x="6099278"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Oval 37"/>
            <p:cNvSpPr/>
            <p:nvPr/>
          </p:nvSpPr>
          <p:spPr>
            <a:xfrm rot="5400000">
              <a:off x="5798354"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rot="5400000">
              <a:off x="5497428"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rot="5400000">
              <a:off x="7302975"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rot="5400000">
              <a:off x="7002051"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rot="5400000">
              <a:off x="6701127"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rot="5400000">
              <a:off x="6400202"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rot="5400000">
              <a:off x="6099278"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rot="5400000">
              <a:off x="5798354"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rot="5400000">
              <a:off x="5497428"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rot="5400000">
              <a:off x="7603899" y="9587133"/>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Oval 47"/>
            <p:cNvSpPr/>
            <p:nvPr/>
          </p:nvSpPr>
          <p:spPr>
            <a:xfrm rot="5400000">
              <a:off x="7603899" y="9335627"/>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rot="5400000">
              <a:off x="7302975"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rot="5400000">
              <a:off x="7002051"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rot="5400000">
              <a:off x="6701127"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rot="5400000">
              <a:off x="6400202"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rot="5400000">
              <a:off x="6099278"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rot="5400000">
              <a:off x="5798354"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rot="5400000">
              <a:off x="5497428"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rot="5400000">
              <a:off x="7603899" y="9857436"/>
              <a:ext cx="73152" cy="7315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072265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0701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22A312D-0F5C-49FD-9179-976764777622}" type="datetimeFigureOut">
              <a:rPr lang="en-US" smtClean="0"/>
              <a:t>17-Nov-22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7E232A0-C65D-4319-8931-3D5A07FF1601}" type="slidenum">
              <a:rPr lang="en-US" smtClean="0"/>
              <a:t>‹#›</a:t>
            </a:fld>
            <a:endParaRPr lang="en-US"/>
          </a:p>
        </p:txBody>
      </p:sp>
    </p:spTree>
    <p:extLst>
      <p:ext uri="{BB962C8B-B14F-4D97-AF65-F5344CB8AC3E}">
        <p14:creationId xmlns:p14="http://schemas.microsoft.com/office/powerpoint/2010/main" val="854048764"/>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s://www.careerreload.com/powerpoint-resume-templates/" TargetMode="External"/><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Box 54"/>
          <p:cNvSpPr txBox="1"/>
          <p:nvPr/>
        </p:nvSpPr>
        <p:spPr>
          <a:xfrm>
            <a:off x="828976" y="4001898"/>
            <a:ext cx="1920996" cy="1231106"/>
          </a:xfrm>
          <a:prstGeom prst="rect">
            <a:avLst/>
          </a:prstGeom>
        </p:spPr>
        <p:txBody>
          <a:bodyPr lIns="0" tIns="0" rIns="0" bIns="0" rtlCol="0" anchor="t">
            <a:spAutoFit/>
          </a:bodyPr>
          <a:lstStyle/>
          <a:p>
            <a:pPr>
              <a:lnSpc>
                <a:spcPts val="2351"/>
              </a:lnSpc>
            </a:pPr>
            <a:r>
              <a:rPr lang="en-US" sz="1000" spc="18" dirty="0" smtClean="0">
                <a:latin typeface="Arial" panose="020B0604020202020204" pitchFamily="34" charset="0"/>
                <a:cs typeface="Arial" panose="020B0604020202020204" pitchFamily="34" charset="0"/>
              </a:rPr>
              <a:t>myname@email.com</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a:latin typeface="Arial" panose="020B0604020202020204" pitchFamily="34" charset="0"/>
                <a:cs typeface="Arial" panose="020B0604020202020204" pitchFamily="34" charset="0"/>
              </a:rPr>
              <a:t>+123-456-7890</a:t>
            </a:r>
          </a:p>
          <a:p>
            <a:pPr>
              <a:lnSpc>
                <a:spcPts val="2351"/>
              </a:lnSpc>
            </a:pPr>
            <a:r>
              <a:rPr lang="en-US" sz="1000" spc="18" dirty="0" smtClean="0">
                <a:latin typeface="Arial" panose="020B0604020202020204" pitchFamily="34" charset="0"/>
                <a:cs typeface="Arial" panose="020B0604020202020204" pitchFamily="34" charset="0"/>
              </a:rPr>
              <a:t>Miami, FL</a:t>
            </a:r>
            <a:endParaRPr lang="en-US" sz="1000" spc="18" dirty="0">
              <a:latin typeface="Arial" panose="020B0604020202020204" pitchFamily="34" charset="0"/>
              <a:cs typeface="Arial" panose="020B0604020202020204" pitchFamily="34" charset="0"/>
            </a:endParaRPr>
          </a:p>
          <a:p>
            <a:pPr>
              <a:lnSpc>
                <a:spcPts val="2351"/>
              </a:lnSpc>
            </a:pPr>
            <a:r>
              <a:rPr lang="en-US" sz="1000" spc="18" dirty="0" smtClean="0">
                <a:latin typeface="Arial" panose="020B0604020202020204" pitchFamily="34" charset="0"/>
                <a:cs typeface="Arial" panose="020B0604020202020204" pitchFamily="34" charset="0"/>
              </a:rPr>
              <a:t>myportfoliowebsite.com</a:t>
            </a:r>
            <a:endParaRPr lang="en-US" sz="1000" spc="18" dirty="0">
              <a:latin typeface="Arial" panose="020B0604020202020204" pitchFamily="34" charset="0"/>
              <a:cs typeface="Arial" panose="020B0604020202020204" pitchFamily="34" charset="0"/>
            </a:endParaRPr>
          </a:p>
        </p:txBody>
      </p:sp>
      <p:sp>
        <p:nvSpPr>
          <p:cNvPr id="56" name="TextBox 56"/>
          <p:cNvSpPr txBox="1"/>
          <p:nvPr/>
        </p:nvSpPr>
        <p:spPr>
          <a:xfrm>
            <a:off x="3527279" y="1523229"/>
            <a:ext cx="3181350" cy="487313"/>
          </a:xfrm>
          <a:prstGeom prst="rect">
            <a:avLst/>
          </a:prstGeom>
        </p:spPr>
        <p:txBody>
          <a:bodyPr wrap="square" lIns="0" tIns="0" rIns="0" bIns="0" rtlCol="0" anchor="t">
            <a:spAutoFit/>
          </a:bodyPr>
          <a:lstStyle/>
          <a:p>
            <a:pPr>
              <a:lnSpc>
                <a:spcPts val="3790"/>
              </a:lnSpc>
            </a:pPr>
            <a:r>
              <a:rPr lang="en-US" sz="3158" kern="0" spc="300" dirty="0" err="1" smtClean="0">
                <a:latin typeface="Arial" panose="020B0604020202020204" pitchFamily="34" charset="0"/>
                <a:cs typeface="Arial" panose="020B0604020202020204" pitchFamily="34" charset="0"/>
              </a:rPr>
              <a:t>BRAUNSTEIN</a:t>
            </a:r>
            <a:endParaRPr lang="en-US" sz="3158" kern="0" spc="300" dirty="0">
              <a:latin typeface="Arial" panose="020B0604020202020204" pitchFamily="34" charset="0"/>
              <a:cs typeface="Arial" panose="020B0604020202020204" pitchFamily="34" charset="0"/>
            </a:endParaRPr>
          </a:p>
        </p:txBody>
      </p:sp>
      <p:sp>
        <p:nvSpPr>
          <p:cNvPr id="57" name="TextBox 57"/>
          <p:cNvSpPr txBox="1"/>
          <p:nvPr/>
        </p:nvSpPr>
        <p:spPr>
          <a:xfrm>
            <a:off x="3527279" y="955099"/>
            <a:ext cx="3181350" cy="561495"/>
          </a:xfrm>
          <a:prstGeom prst="rect">
            <a:avLst/>
          </a:prstGeom>
        </p:spPr>
        <p:txBody>
          <a:bodyPr wrap="square" lIns="0" tIns="0" rIns="0" bIns="0" rtlCol="0" anchor="t">
            <a:spAutoFit/>
          </a:bodyPr>
          <a:lstStyle/>
          <a:p>
            <a:pPr>
              <a:lnSpc>
                <a:spcPts val="4330"/>
              </a:lnSpc>
            </a:pPr>
            <a:r>
              <a:rPr lang="en-US" sz="3609" b="1" spc="36" dirty="0" smtClean="0">
                <a:latin typeface="Arial" panose="020B0604020202020204" pitchFamily="34" charset="0"/>
                <a:cs typeface="Arial" panose="020B0604020202020204" pitchFamily="34" charset="0"/>
              </a:rPr>
              <a:t>MOLLY </a:t>
            </a:r>
            <a:endParaRPr lang="en-US" sz="3609" b="1" spc="36" dirty="0">
              <a:latin typeface="Arial" panose="020B0604020202020204" pitchFamily="34" charset="0"/>
              <a:cs typeface="Arial" panose="020B0604020202020204" pitchFamily="34" charset="0"/>
            </a:endParaRPr>
          </a:p>
        </p:txBody>
      </p:sp>
      <p:sp>
        <p:nvSpPr>
          <p:cNvPr id="58" name="TextBox 58"/>
          <p:cNvSpPr txBox="1"/>
          <p:nvPr/>
        </p:nvSpPr>
        <p:spPr>
          <a:xfrm>
            <a:off x="3527279" y="2135767"/>
            <a:ext cx="3089887" cy="230832"/>
          </a:xfrm>
          <a:prstGeom prst="rect">
            <a:avLst/>
          </a:prstGeom>
        </p:spPr>
        <p:txBody>
          <a:bodyPr wrap="square" lIns="0" tIns="0" rIns="0" bIns="0" rtlCol="0" anchor="t">
            <a:spAutoFit/>
          </a:bodyPr>
          <a:lstStyle/>
          <a:p>
            <a:pPr>
              <a:lnSpc>
                <a:spcPts val="1806"/>
              </a:lnSpc>
            </a:pPr>
            <a:r>
              <a:rPr lang="en-US" sz="1200" spc="15" dirty="0" smtClean="0">
                <a:latin typeface="Arial" panose="020B0604020202020204" pitchFamily="34" charset="0"/>
                <a:cs typeface="Arial" panose="020B0604020202020204" pitchFamily="34" charset="0"/>
              </a:rPr>
              <a:t>CREATIVE WRITER</a:t>
            </a:r>
            <a:endParaRPr lang="en-US" sz="1200" spc="15" dirty="0">
              <a:latin typeface="Arial" panose="020B0604020202020204" pitchFamily="34" charset="0"/>
              <a:cs typeface="Arial" panose="020B0604020202020204" pitchFamily="34" charset="0"/>
            </a:endParaRPr>
          </a:p>
        </p:txBody>
      </p:sp>
      <p:sp>
        <p:nvSpPr>
          <p:cNvPr id="60" name="TextBox 60"/>
          <p:cNvSpPr txBox="1"/>
          <p:nvPr/>
        </p:nvSpPr>
        <p:spPr>
          <a:xfrm rot="4656">
            <a:off x="512159" y="3612072"/>
            <a:ext cx="2331682" cy="230832"/>
          </a:xfrm>
          <a:prstGeom prst="rect">
            <a:avLst/>
          </a:prstGeom>
        </p:spPr>
        <p:txBody>
          <a:bodyPr wrap="square" lIns="0" tIns="0" rIns="0" bIns="0" rtlCol="0" anchor="t">
            <a:spAutoFit/>
          </a:bodyPr>
          <a:lstStyle/>
          <a:p>
            <a:pPr>
              <a:lnSpc>
                <a:spcPts val="1806"/>
              </a:lnSpc>
            </a:pPr>
            <a:r>
              <a:rPr lang="en-US" sz="1200" b="1" spc="15" dirty="0" smtClean="0">
                <a:latin typeface="Arial" panose="020B0604020202020204" pitchFamily="34" charset="0"/>
                <a:cs typeface="Arial" panose="020B0604020202020204" pitchFamily="34" charset="0"/>
              </a:rPr>
              <a:t>CONTACT</a:t>
            </a:r>
            <a:endParaRPr lang="en-US" sz="1200" b="1" spc="15" dirty="0">
              <a:latin typeface="Arial" panose="020B0604020202020204" pitchFamily="34" charset="0"/>
              <a:cs typeface="Arial" panose="020B0604020202020204" pitchFamily="34" charset="0"/>
            </a:endParaRPr>
          </a:p>
        </p:txBody>
      </p:sp>
      <p:sp>
        <p:nvSpPr>
          <p:cNvPr id="160" name="Freeform 159"/>
          <p:cNvSpPr>
            <a:spLocks noEditPoints="1"/>
          </p:cNvSpPr>
          <p:nvPr/>
        </p:nvSpPr>
        <p:spPr bwMode="auto">
          <a:xfrm flipH="1">
            <a:off x="579449" y="4701897"/>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1" name="Freeform 160"/>
          <p:cNvSpPr>
            <a:spLocks noEditPoints="1"/>
          </p:cNvSpPr>
          <p:nvPr/>
        </p:nvSpPr>
        <p:spPr bwMode="auto">
          <a:xfrm rot="5400000" flipH="1">
            <a:off x="578661" y="4432953"/>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2" name="Freeform 161"/>
          <p:cNvSpPr>
            <a:spLocks noEditPoints="1"/>
          </p:cNvSpPr>
          <p:nvPr/>
        </p:nvSpPr>
        <p:spPr bwMode="auto">
          <a:xfrm>
            <a:off x="558485" y="4147031"/>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163" name="Freeform 162"/>
          <p:cNvSpPr>
            <a:spLocks noEditPoints="1"/>
          </p:cNvSpPr>
          <p:nvPr/>
        </p:nvSpPr>
        <p:spPr bwMode="auto">
          <a:xfrm>
            <a:off x="559746" y="5032085"/>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a:p>
        </p:txBody>
      </p:sp>
      <p:sp>
        <p:nvSpPr>
          <p:cNvPr id="53" name="Text Box 288"/>
          <p:cNvSpPr txBox="1"/>
          <p:nvPr/>
        </p:nvSpPr>
        <p:spPr>
          <a:xfrm>
            <a:off x="3458611" y="3902176"/>
            <a:ext cx="3442773" cy="4550476"/>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15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Dear Mr. Doe (or Dear Hiring Manager):</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Cover letters enable you to explain things you may not be able to in the resume, for example to explain a gap in work history, or your reason for a sudden career change, or if you have any connections to the company and need to name drop. Here are few ways to make your cover letter shine:</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Keep it short and sweet. Show the hiring manager that you did your research and have been following the company; compliment them on a recent accomplishment. Then, if possible, relate that accomplishment to your experiences or your own accomplishments to show that you truly would be an asset to the company. If you have been recommended for the job by any mutual contacts, be sure to mention that.</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Remember that your resume and cover letter should focus on what you can do for the company. Keep them in mind all times when crafting your cover letter and cater to the company’s needs if you want to get hired</a:t>
            </a:r>
            <a:r>
              <a:rPr lang="en-US" sz="1000" dirty="0" smtClean="0">
                <a:solidFill>
                  <a:srgbClr val="595959"/>
                </a:solidFill>
                <a:effectLst/>
                <a:latin typeface="Arial" panose="020B0604020202020204" pitchFamily="34" charset="0"/>
                <a:ea typeface="PMingLiU"/>
                <a:cs typeface="Arial" panose="020B0604020202020204" pitchFamily="34" charset="0"/>
              </a:rPr>
              <a:t>.</a:t>
            </a:r>
          </a:p>
          <a:p>
            <a:pPr marL="0" marR="0">
              <a:lnSpc>
                <a:spcPct val="107000"/>
              </a:lnSpc>
              <a:spcBef>
                <a:spcPts val="0"/>
              </a:spcBef>
              <a:spcAft>
                <a:spcPts val="0"/>
              </a:spcAft>
            </a:pP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Sincerely,</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 </a:t>
            </a:r>
            <a:endParaRPr lang="en-US" sz="1100" dirty="0">
              <a:effectLst/>
              <a:ea typeface="PMingLiU"/>
              <a:cs typeface="Arial" panose="020B0604020202020204" pitchFamily="34" charset="0"/>
            </a:endParaRPr>
          </a:p>
          <a:p>
            <a:pPr marL="0" marR="0">
              <a:lnSpc>
                <a:spcPct val="107000"/>
              </a:lnSpc>
              <a:spcBef>
                <a:spcPts val="0"/>
              </a:spcBef>
              <a:spcAft>
                <a:spcPts val="0"/>
              </a:spcAft>
            </a:pPr>
            <a:r>
              <a:rPr lang="en-US" sz="2000" dirty="0" smtClean="0">
                <a:solidFill>
                  <a:srgbClr val="595959"/>
                </a:solidFill>
                <a:effectLst/>
                <a:latin typeface="Vladimir Script" panose="03050402040407070305" pitchFamily="66" charset="0"/>
                <a:ea typeface="PMingLiU"/>
                <a:cs typeface="Arial" panose="020B0604020202020204" pitchFamily="34" charset="0"/>
              </a:rPr>
              <a:t>Molly </a:t>
            </a:r>
            <a:r>
              <a:rPr lang="en-US" sz="2000" dirty="0" err="1" smtClean="0">
                <a:solidFill>
                  <a:srgbClr val="595959"/>
                </a:solidFill>
                <a:effectLst/>
                <a:latin typeface="Vladimir Script" panose="03050402040407070305" pitchFamily="66" charset="0"/>
                <a:ea typeface="PMingLiU"/>
                <a:cs typeface="Arial" panose="020B0604020202020204" pitchFamily="34" charset="0"/>
              </a:rPr>
              <a:t>Braunstein</a:t>
            </a:r>
            <a:endParaRPr lang="en-US" sz="1100" dirty="0">
              <a:effectLst/>
              <a:ea typeface="PMingLiU"/>
              <a:cs typeface="Arial" panose="020B0604020202020204" pitchFamily="34" charset="0"/>
            </a:endParaRPr>
          </a:p>
        </p:txBody>
      </p:sp>
      <p:sp>
        <p:nvSpPr>
          <p:cNvPr id="59" name="Text Box 293"/>
          <p:cNvSpPr txBox="1"/>
          <p:nvPr/>
        </p:nvSpPr>
        <p:spPr>
          <a:xfrm>
            <a:off x="3458611" y="2842771"/>
            <a:ext cx="1743075" cy="586314"/>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John Doe</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Hiring Manager</a:t>
            </a:r>
            <a:endParaRPr lang="en-US" sz="1000" dirty="0">
              <a:effectLst/>
              <a:latin typeface="Arial" panose="020B0604020202020204" pitchFamily="34" charset="0"/>
              <a:ea typeface="PMingLiU"/>
              <a:cs typeface="Arial" panose="020B0604020202020204" pitchFamily="34" charset="0"/>
            </a:endParaRPr>
          </a:p>
          <a:p>
            <a:pPr marL="0" marR="0">
              <a:lnSpc>
                <a:spcPct val="107000"/>
              </a:lnSpc>
              <a:spcBef>
                <a:spcPts val="0"/>
              </a:spcBef>
              <a:spcAft>
                <a:spcPts val="0"/>
              </a:spcAft>
            </a:pPr>
            <a:r>
              <a:rPr lang="en-US" sz="1000" dirty="0">
                <a:solidFill>
                  <a:srgbClr val="595959"/>
                </a:solidFill>
                <a:effectLst/>
                <a:latin typeface="Arial" panose="020B0604020202020204" pitchFamily="34" charset="0"/>
                <a:ea typeface="PMingLiU"/>
                <a:cs typeface="Arial" panose="020B0604020202020204" pitchFamily="34" charset="0"/>
              </a:rPr>
              <a:t>Company Name</a:t>
            </a:r>
            <a:endParaRPr lang="en-US" sz="1000" dirty="0">
              <a:effectLst/>
              <a:latin typeface="Arial" panose="020B0604020202020204" pitchFamily="34" charset="0"/>
              <a:ea typeface="PMingLiU"/>
              <a:cs typeface="Arial" panose="020B0604020202020204" pitchFamily="34" charset="0"/>
            </a:endParaRPr>
          </a:p>
        </p:txBody>
      </p:sp>
      <p:sp>
        <p:nvSpPr>
          <p:cNvPr id="64" name="Text Box 302"/>
          <p:cNvSpPr txBox="1"/>
          <p:nvPr/>
        </p:nvSpPr>
        <p:spPr>
          <a:xfrm>
            <a:off x="5420901" y="2948513"/>
            <a:ext cx="1419225" cy="24500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marL="0" marR="0" algn="r">
              <a:lnSpc>
                <a:spcPct val="107000"/>
              </a:lnSpc>
              <a:spcBef>
                <a:spcPts val="0"/>
              </a:spcBef>
              <a:spcAft>
                <a:spcPts val="0"/>
              </a:spcAft>
            </a:pPr>
            <a:r>
              <a:rPr lang="en-US" sz="1000">
                <a:solidFill>
                  <a:srgbClr val="595959"/>
                </a:solidFill>
                <a:effectLst/>
                <a:latin typeface="Arial" panose="020B0604020202020204" pitchFamily="34" charset="0"/>
                <a:ea typeface="PMingLiU"/>
                <a:cs typeface="Arial" panose="020B0604020202020204" pitchFamily="34" charset="0"/>
              </a:rPr>
              <a:t>January 16, 20XX</a:t>
            </a:r>
            <a:endParaRPr lang="en-US" sz="1000">
              <a:effectLst/>
              <a:latin typeface="Arial" panose="020B0604020202020204" pitchFamily="34" charset="0"/>
              <a:ea typeface="PMingLiU"/>
              <a:cs typeface="Arial" panose="020B0604020202020204" pitchFamily="34" charset="0"/>
            </a:endParaRPr>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3230708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6954" y="4033330"/>
            <a:ext cx="6198492" cy="1800493"/>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a:t>
            </a:r>
            <a:r>
              <a:rPr lang="en-US" b="1" dirty="0" smtClean="0">
                <a:solidFill>
                  <a:srgbClr val="364E67"/>
                </a:solidFill>
                <a:latin typeface="Open Sans" panose="020B0606030504020204" pitchFamily="34" charset="0"/>
                <a:ea typeface="Open Sans" panose="020B0606030504020204" pitchFamily="34" charset="0"/>
                <a:cs typeface="Open Sans" panose="020B0606030504020204" pitchFamily="34" charset="0"/>
              </a:rPr>
              <a:t>COVER LETTER </a:t>
            </a: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resume &amp; cover letter builder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sp>
        <p:nvSpPr>
          <p:cNvPr id="5"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pPr>
            <a:r>
              <a:rPr lang="en-US" sz="1100" dirty="0">
                <a:solidFill>
                  <a:srgbClr val="494A49"/>
                </a:solidFill>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u="sng" dirty="0">
                <a:solidFill>
                  <a:srgbClr val="494A49"/>
                </a:solidFill>
                <a:latin typeface="Times New Roman" panose="02020603050405020304" pitchFamily="18" charset="0"/>
                <a:ea typeface="PMingLiU"/>
                <a:cs typeface="Arial" panose="020B0604020202020204" pitchFamily="34" charset="0"/>
              </a:rPr>
              <a:t>Copyright information - Please read</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This free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template is the copyright of </a:t>
            </a:r>
            <a:r>
              <a:rPr lang="en-US" sz="1100" u="sng" dirty="0">
                <a:solidFill>
                  <a:srgbClr val="00B050"/>
                </a:solidFill>
                <a:latin typeface="Times New Roman" panose="02020603050405020304" pitchFamily="18" charset="0"/>
                <a:ea typeface="PMingLiU"/>
                <a:cs typeface="Arial" panose="020B0604020202020204" pitchFamily="34" charset="0"/>
                <a:hlinkClick r:id="rId4"/>
              </a:rPr>
              <a:t>CareerReload.com</a:t>
            </a:r>
            <a:r>
              <a:rPr lang="en-US" sz="1100" dirty="0">
                <a:solidFill>
                  <a:srgbClr val="494A49"/>
                </a:solidFill>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latin typeface="Times New Roman" panose="02020603050405020304" pitchFamily="18" charset="0"/>
                <a:ea typeface="PMingLiU"/>
                <a:cs typeface="Arial" panose="020B0604020202020204" pitchFamily="34" charset="0"/>
              </a:rPr>
              <a:t>yourself. </a:t>
            </a:r>
            <a:r>
              <a:rPr lang="en-US" sz="1100" dirty="0">
                <a:solidFill>
                  <a:srgbClr val="494A49"/>
                </a:solidFill>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5"/>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5"/>
              </a:rPr>
              <a:t>-cover-letter-templates/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 </a:t>
            </a:r>
            <a:endParaRPr lang="en-US" sz="1100" dirty="0">
              <a:solidFill>
                <a:prstClr val="black"/>
              </a:solidFill>
              <a:ea typeface="PMingLiU"/>
              <a:cs typeface="Arial" panose="020B0604020202020204" pitchFamily="34" charset="0"/>
            </a:endParaRPr>
          </a:p>
          <a:p>
            <a:pPr>
              <a:lnSpc>
                <a:spcPct val="107000"/>
              </a:lnSpc>
            </a:pPr>
            <a:r>
              <a:rPr lang="en-US" sz="1100" dirty="0">
                <a:solidFill>
                  <a:srgbClr val="494A49"/>
                </a:solidFill>
                <a:latin typeface="Times New Roman" panose="02020603050405020304" pitchFamily="18" charset="0"/>
                <a:ea typeface="PMingLiU"/>
                <a:cs typeface="Arial" panose="020B0604020202020204" pitchFamily="34" charset="0"/>
              </a:rPr>
              <a:t>You should remove this copyright notice before sending your </a:t>
            </a:r>
            <a:r>
              <a:rPr lang="en-US" sz="1100" dirty="0" smtClean="0">
                <a:solidFill>
                  <a:srgbClr val="494A49"/>
                </a:solidFill>
                <a:latin typeface="Times New Roman" panose="02020603050405020304" pitchFamily="18" charset="0"/>
                <a:ea typeface="PMingLiU"/>
                <a:cs typeface="Arial" panose="020B0604020202020204" pitchFamily="34" charset="0"/>
              </a:rPr>
              <a:t>cover letter </a:t>
            </a:r>
            <a:r>
              <a:rPr lang="en-US" sz="1100" dirty="0">
                <a:solidFill>
                  <a:srgbClr val="494A49"/>
                </a:solidFill>
                <a:latin typeface="Times New Roman" panose="02020603050405020304" pitchFamily="18" charset="0"/>
                <a:ea typeface="PMingLiU"/>
                <a:cs typeface="Arial" panose="020B0604020202020204" pitchFamily="34" charset="0"/>
              </a:rPr>
              <a:t>to potential employers. To remove this copyright </a:t>
            </a:r>
            <a:r>
              <a:rPr lang="en-US" sz="1100" dirty="0" smtClean="0">
                <a:solidFill>
                  <a:srgbClr val="494A49"/>
                </a:solidFill>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endParaRPr lang="en-US" sz="1100" dirty="0">
              <a:solidFill>
                <a:prstClr val="black"/>
              </a:solidFill>
              <a:ea typeface="PMingLiU"/>
              <a:cs typeface="Arial" panose="020B0604020202020204" pitchFamily="34" charset="0"/>
            </a:endParaRPr>
          </a:p>
        </p:txBody>
      </p:sp>
    </p:spTree>
    <p:extLst>
      <p:ext uri="{BB962C8B-B14F-4D97-AF65-F5344CB8AC3E}">
        <p14:creationId xmlns:p14="http://schemas.microsoft.com/office/powerpoint/2010/main" val="2494439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theme1.xml><?xml version="1.0" encoding="utf-8"?>
<a:theme xmlns:a="http://schemas.openxmlformats.org/drawingml/2006/main" name="Office Theme">
  <a:themeElements>
    <a:clrScheme name="Custom 4">
      <a:dk1>
        <a:srgbClr val="626462"/>
      </a:dk1>
      <a:lt1>
        <a:sysClr val="window" lastClr="FFFFFF"/>
      </a:lt1>
      <a:dk2>
        <a:srgbClr val="626462"/>
      </a:dk2>
      <a:lt2>
        <a:srgbClr val="E5DDD6"/>
      </a:lt2>
      <a:accent1>
        <a:srgbClr val="C00000"/>
      </a:accent1>
      <a:accent2>
        <a:srgbClr val="D00000"/>
      </a:accent2>
      <a:accent3>
        <a:srgbClr val="494949"/>
      </a:accent3>
      <a:accent4>
        <a:srgbClr val="A5A5A5"/>
      </a:accent4>
      <a:accent5>
        <a:srgbClr val="D6D6D6"/>
      </a:accent5>
      <a:accent6>
        <a:srgbClr val="ED6565"/>
      </a:accent6>
      <a:hlink>
        <a:srgbClr val="C00000"/>
      </a:hlink>
      <a:folHlink>
        <a:srgbClr val="C000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112</Words>
  <Application>Microsoft Office PowerPoint</Application>
  <PresentationFormat>Custom</PresentationFormat>
  <Paragraphs>39</Paragraphs>
  <Slides>2</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vt:i4>
      </vt:variant>
    </vt:vector>
  </HeadingPairs>
  <TitlesOfParts>
    <vt:vector size="11" baseType="lpstr">
      <vt:lpstr>Arial</vt:lpstr>
      <vt:lpstr>Calibri</vt:lpstr>
      <vt:lpstr>Calibri Light</vt:lpstr>
      <vt:lpstr>Open Sans</vt:lpstr>
      <vt:lpstr>Open Sans Light</vt:lpstr>
      <vt:lpstr>PMingLiU</vt:lpstr>
      <vt:lpstr>Times New Roman</vt:lpstr>
      <vt:lpstr>Vladimir Script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2021-12-17T10:57:22Z</dcterms:created>
  <dcterms:modified xsi:type="dcterms:W3CDTF">2022-11-17T11:27:27Z</dcterms:modified>
</cp:coreProperties>
</file>